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theme/themeOverride4.xml" ContentType="application/vnd.openxmlformats-officedocument.themeOverride+xml"/>
  <Override PartName="/ppt/charts/chart6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3" r:id="rId16"/>
    <p:sldId id="272" r:id="rId17"/>
    <p:sldId id="271" r:id="rId18"/>
    <p:sldId id="274" r:id="rId19"/>
    <p:sldId id="275" r:id="rId20"/>
    <p:sldId id="276" r:id="rId21"/>
    <p:sldId id="278" r:id="rId22"/>
    <p:sldId id="279" r:id="rId23"/>
    <p:sldId id="280" r:id="rId24"/>
    <p:sldId id="281" r:id="rId25"/>
    <p:sldId id="282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4" r:id="rId36"/>
    <p:sldId id="295" r:id="rId37"/>
    <p:sldId id="296" r:id="rId3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727"/>
    <a:srgbClr val="F6F5F3"/>
    <a:srgbClr val="C3A37D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91" autoAdjust="0"/>
  </p:normalViewPr>
  <p:slideViewPr>
    <p:cSldViewPr>
      <p:cViewPr>
        <p:scale>
          <a:sx n="100" d="100"/>
          <a:sy n="100" d="100"/>
        </p:scale>
        <p:origin x="-1026" y="312"/>
      </p:cViewPr>
      <p:guideLst>
        <p:guide orient="horz" pos="2160"/>
        <p:guide orient="horz" pos="51"/>
        <p:guide orient="horz" pos="4269"/>
        <p:guide orient="horz" pos="187"/>
        <p:guide orient="horz" pos="4133"/>
        <p:guide orient="horz" pos="572"/>
        <p:guide pos="2880"/>
        <p:guide pos="226"/>
        <p:guide pos="55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_2.xlsx"/><Relationship Id="rId1" Type="http://schemas.openxmlformats.org/officeDocument/2006/relationships/themeOverride" Target="../theme/themeOverride1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_3.xlsx"/><Relationship Id="rId1" Type="http://schemas.openxmlformats.org/officeDocument/2006/relationships/themeOverride" Target="../theme/themeOverride2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_4.xlsx"/><Relationship Id="rId1" Type="http://schemas.openxmlformats.org/officeDocument/2006/relationships/themeOverride" Target="../theme/themeOverride3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_5.xlsx"/><Relationship Id="rId1" Type="http://schemas.openxmlformats.org/officeDocument/2006/relationships/themeOverride" Target="../theme/themeOverrid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6.xlsx"/><Relationship Id="rId2" Type="http://schemas.openxmlformats.org/officeDocument/2006/relationships/image" Target="../media/image55.jpeg"/><Relationship Id="rId1" Type="http://schemas.openxmlformats.org/officeDocument/2006/relationships/image" Target="../media/image54.jpe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619479608524334E-3"/>
          <c:y val="6.7806673575431641E-3"/>
          <c:w val="0.67072967502255842"/>
          <c:h val="0.766806742213493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PM 2.5</c:v>
                </c:pt>
              </c:strCache>
            </c:strRef>
          </c:tx>
          <c:spPr>
            <a:solidFill>
              <a:srgbClr val="272727"/>
            </a:solidFill>
          </c:spPr>
          <c:dPt>
            <c:idx val="0"/>
            <c:bubble3D val="0"/>
            <c:spPr>
              <a:solidFill>
                <a:srgbClr val="C3A37D"/>
              </a:solidFill>
            </c:spPr>
          </c:dPt>
          <c:dPt>
            <c:idx val="1"/>
            <c:bubble3D val="0"/>
            <c:spPr>
              <a:solidFill>
                <a:srgbClr val="34352D"/>
              </a:solidFill>
            </c:spPr>
          </c:dPt>
          <c:dLbls>
            <c:dLbl>
              <c:idx val="0"/>
              <c:layout>
                <c:manualLayout>
                  <c:x val="-0.29619680856260272"/>
                  <c:y val="-7.4831393961690959E-2"/>
                </c:manualLayout>
              </c:layout>
              <c:tx>
                <c:rich>
                  <a:bodyPr/>
                  <a:lstStyle/>
                  <a:p>
                    <a:endParaRPr lang="en-US" altLang="ko-KR" dirty="0" smtClean="0">
                      <a:solidFill>
                        <a:srgbClr val="F6F5F3"/>
                      </a:solidFill>
                    </a:endParaRPr>
                  </a:p>
                  <a:p>
                    <a:r>
                      <a:rPr lang="en-US" altLang="ko-KR" dirty="0" smtClean="0">
                        <a:solidFill>
                          <a:srgbClr val="F6F5F3"/>
                        </a:solidFill>
                      </a:rPr>
                      <a:t>49.4</a:t>
                    </a:r>
                    <a:endParaRPr lang="en-US" altLang="ko-KR" dirty="0">
                      <a:solidFill>
                        <a:srgbClr val="F6F5F3"/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8.142717860443488E-2"/>
                  <c:y val="-2.1263575449722343E-4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 smtClean="0">
                        <a:solidFill>
                          <a:srgbClr val="F6F5F3"/>
                        </a:solidFill>
                      </a:rPr>
                      <a:t>50.6</a:t>
                    </a:r>
                    <a:endParaRPr lang="en-US" altLang="ko-KR" dirty="0">
                      <a:solidFill>
                        <a:srgbClr val="F6F5F3"/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showLegendKey val="0"/>
            <c:showVal val="1"/>
            <c:showCatName val="1"/>
            <c:showSerName val="0"/>
            <c:showPercent val="0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국내</c:v>
                </c:pt>
                <c:pt idx="1">
                  <c:v>국외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49.4</c:v>
                </c:pt>
                <c:pt idx="1">
                  <c:v>50.6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7523139352754172"/>
          <c:y val="0.11856299584681576"/>
          <c:w val="0.58878479445202236"/>
          <c:h val="0.6915206256624166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PM 2.5</c:v>
                </c:pt>
              </c:strCache>
            </c:strRef>
          </c:tx>
          <c:spPr>
            <a:solidFill>
              <a:srgbClr val="C3A37D"/>
            </a:solidFill>
          </c:spPr>
          <c:dPt>
            <c:idx val="1"/>
            <c:bubble3D val="0"/>
            <c:spPr>
              <a:solidFill>
                <a:srgbClr val="34352D"/>
              </a:solidFill>
            </c:spPr>
          </c:dPt>
          <c:dLbls>
            <c:dLbl>
              <c:idx val="0"/>
              <c:layout>
                <c:manualLayout>
                  <c:x val="-0.23234725462602929"/>
                  <c:y val="7.4376214681645708E-2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smtClean="0">
                        <a:solidFill>
                          <a:srgbClr val="F6F5F3"/>
                        </a:solidFill>
                      </a:rPr>
                      <a:t>37.1</a:t>
                    </a:r>
                    <a:endParaRPr lang="en-US" altLang="ko-KR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0.2624245454208794"/>
                  <c:y val="-0.129293643967551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 smtClean="0">
                        <a:solidFill>
                          <a:srgbClr val="F6F5F3"/>
                        </a:solidFill>
                      </a:rPr>
                      <a:t>62.9</a:t>
                    </a:r>
                    <a:endParaRPr lang="en-US" altLang="ko-KR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>
                    <a:solidFill>
                      <a:srgbClr val="F6F5F3"/>
                    </a:solidFill>
                  </a:defRPr>
                </a:pPr>
                <a:endParaRPr lang="ko-KR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국내</c:v>
                </c:pt>
                <c:pt idx="1">
                  <c:v>국외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37.1</c:v>
                </c:pt>
                <c:pt idx="1">
                  <c:v>62.9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800"/>
      </a:pPr>
      <a:endParaRPr lang="ko-KR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3.1704223787341321E-2"/>
          <c:y val="9.3145462205355481E-3"/>
          <c:w val="0.67327965124375844"/>
          <c:h val="0.6796457031836166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PM 2.5</c:v>
                </c:pt>
              </c:strCache>
            </c:strRef>
          </c:tx>
          <c:spPr>
            <a:solidFill>
              <a:srgbClr val="C3A37D"/>
            </a:solidFill>
          </c:spPr>
          <c:dPt>
            <c:idx val="1"/>
            <c:bubble3D val="0"/>
            <c:spPr>
              <a:solidFill>
                <a:srgbClr val="34352D"/>
              </a:solidFill>
            </c:spPr>
          </c:dPt>
          <c:dLbls>
            <c:dLbl>
              <c:idx val="0"/>
              <c:layout>
                <c:manualLayout>
                  <c:x val="-0.2919652120030482"/>
                  <c:y val="1.2373930830773119E-2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 smtClean="0">
                        <a:solidFill>
                          <a:srgbClr val="F6F5F3"/>
                        </a:solidFill>
                      </a:rPr>
                      <a:t>48.9</a:t>
                    </a:r>
                    <a:endParaRPr lang="en-US" altLang="ko-KR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0.11375653096447813"/>
                  <c:y val="-1.7884498286763393E-2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 smtClean="0">
                        <a:solidFill>
                          <a:srgbClr val="F6F5F3"/>
                        </a:solidFill>
                      </a:rPr>
                      <a:t>51.1</a:t>
                    </a:r>
                    <a:endParaRPr lang="en-US" altLang="ko-KR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numFmt formatCode="General" sourceLinked="0"/>
            <c:txPr>
              <a:bodyPr/>
              <a:lstStyle/>
              <a:p>
                <a:pPr>
                  <a:defRPr>
                    <a:solidFill>
                      <a:srgbClr val="F6F5F3"/>
                    </a:solidFill>
                  </a:defRPr>
                </a:pPr>
                <a:endParaRPr lang="ko-KR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국내</c:v>
                </c:pt>
                <c:pt idx="1">
                  <c:v>국외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48.9</c:v>
                </c:pt>
                <c:pt idx="1">
                  <c:v>51.1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800"/>
      </a:pPr>
      <a:endParaRPr lang="ko-KR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9.4350474822514734E-3"/>
          <c:y val="1.8844084831791702E-3"/>
          <c:w val="0.6751262643927417"/>
          <c:h val="0.75377033560087159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PM 2.5</c:v>
                </c:pt>
              </c:strCache>
            </c:strRef>
          </c:tx>
          <c:spPr>
            <a:solidFill>
              <a:srgbClr val="F6F5F3"/>
            </a:solidFill>
          </c:spPr>
          <c:dPt>
            <c:idx val="0"/>
            <c:bubble3D val="0"/>
            <c:spPr>
              <a:solidFill>
                <a:srgbClr val="C3A37D"/>
              </a:solidFill>
            </c:spPr>
          </c:dPt>
          <c:dPt>
            <c:idx val="1"/>
            <c:bubble3D val="0"/>
            <c:spPr>
              <a:solidFill>
                <a:srgbClr val="34352D"/>
              </a:solidFill>
            </c:spPr>
          </c:dPt>
          <c:dLbls>
            <c:dLbl>
              <c:idx val="0"/>
              <c:layout>
                <c:manualLayout>
                  <c:x val="-0.23234707979101279"/>
                  <c:y val="0.12397047427389744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 smtClean="0">
                        <a:solidFill>
                          <a:srgbClr val="F6F5F3"/>
                        </a:solidFill>
                      </a:rPr>
                      <a:t>33.9</a:t>
                    </a:r>
                    <a:endParaRPr lang="en-US" altLang="ko-KR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0.11929323030096706"/>
                  <c:y val="-0.16786725572329952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 smtClean="0">
                        <a:solidFill>
                          <a:srgbClr val="F6F5F3"/>
                        </a:solidFill>
                      </a:rPr>
                      <a:t>66.1</a:t>
                    </a:r>
                    <a:endParaRPr lang="en-US" altLang="ko-KR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>
                    <a:solidFill>
                      <a:srgbClr val="F6F5F3"/>
                    </a:solidFill>
                  </a:defRPr>
                </a:pPr>
                <a:endParaRPr lang="ko-KR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국내</c:v>
                </c:pt>
                <c:pt idx="1">
                  <c:v>국외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33.9</c:v>
                </c:pt>
                <c:pt idx="1">
                  <c:v>66.099999999999994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800"/>
      </a:pPr>
      <a:endParaRPr lang="ko-KR"/>
    </a:p>
  </c:tx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1.8326602208518301E-2"/>
          <c:y val="0"/>
          <c:w val="0.69009898743645071"/>
          <c:h val="0.7325990547291160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PM 2.5</c:v>
                </c:pt>
              </c:strCache>
            </c:strRef>
          </c:tx>
          <c:spPr>
            <a:solidFill>
              <a:srgbClr val="F6F5F3"/>
            </a:solidFill>
          </c:spPr>
          <c:dPt>
            <c:idx val="0"/>
            <c:bubble3D val="0"/>
            <c:spPr>
              <a:solidFill>
                <a:srgbClr val="C3A37D"/>
              </a:solidFill>
            </c:spPr>
          </c:dPt>
          <c:dPt>
            <c:idx val="1"/>
            <c:bubble3D val="0"/>
            <c:spPr>
              <a:solidFill>
                <a:srgbClr val="34352D"/>
              </a:solidFill>
            </c:spPr>
          </c:dPt>
          <c:dLbls>
            <c:dLbl>
              <c:idx val="0"/>
              <c:layout>
                <c:manualLayout>
                  <c:x val="-0.27209261568745885"/>
                  <c:y val="4.8005657837853773E-2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 smtClean="0">
                        <a:solidFill>
                          <a:srgbClr val="F6F5F3"/>
                        </a:solidFill>
                      </a:rPr>
                      <a:t>41.6</a:t>
                    </a:r>
                    <a:endParaRPr lang="en-US" altLang="ko-KR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0.13822094884605937"/>
                  <c:y val="-5.0181749320075235E-2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 smtClean="0">
                        <a:solidFill>
                          <a:srgbClr val="F6F5F3"/>
                        </a:solidFill>
                      </a:rPr>
                      <a:t>58.4</a:t>
                    </a:r>
                    <a:endParaRPr lang="en-US" altLang="ko-KR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>
                    <a:solidFill>
                      <a:srgbClr val="F6F5F3"/>
                    </a:solidFill>
                  </a:defRPr>
                </a:pPr>
                <a:endParaRPr lang="ko-KR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국내</c:v>
                </c:pt>
                <c:pt idx="1">
                  <c:v>국외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41.6</c:v>
                </c:pt>
                <c:pt idx="1">
                  <c:v>58.4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800"/>
      </a:pPr>
      <a:endParaRPr lang="ko-KR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2017</c:v>
                </c:pt>
              </c:strCache>
            </c:strRef>
          </c:tx>
          <c:dPt>
            <c:idx val="0"/>
            <c:bubble3D val="0"/>
            <c:spPr>
              <a:solidFill>
                <a:srgbClr val="392922"/>
              </a:solidFill>
            </c:spPr>
          </c:dPt>
          <c:dPt>
            <c:idx val="4"/>
            <c:bubble3D val="0"/>
            <c:spPr>
              <a:blipFill dpi="0" rotWithShape="1">
                <a:blip xmlns:r="http://schemas.openxmlformats.org/officeDocument/2006/relationships" r:embed="rId1"/>
                <a:srcRect/>
                <a:tile tx="0" ty="0" sx="10000" sy="10000" flip="none" algn="tl"/>
              </a:blipFill>
            </c:spPr>
          </c:dPt>
          <c:dPt>
            <c:idx val="5"/>
            <c:bubble3D val="0"/>
            <c:spPr>
              <a:solidFill>
                <a:schemeClr val="bg2">
                  <a:lumMod val="75000"/>
                </a:schemeClr>
              </a:solidFill>
            </c:spPr>
          </c:dPt>
          <c:dPt>
            <c:idx val="6"/>
            <c:bubble3D val="0"/>
            <c:spPr>
              <a:blipFill dpi="0" rotWithShape="1">
                <a:blip xmlns:r="http://schemas.openxmlformats.org/officeDocument/2006/relationships" r:embed="rId2"/>
                <a:srcRect/>
                <a:stretch>
                  <a:fillRect/>
                </a:stretch>
              </a:blipFill>
            </c:spPr>
          </c:dPt>
          <c:dPt>
            <c:idx val="7"/>
            <c:bubble3D val="0"/>
            <c:spPr>
              <a:solidFill>
                <a:srgbClr val="CFBFA5"/>
              </a:solidFill>
            </c:spPr>
          </c:dPt>
          <c:dPt>
            <c:idx val="11"/>
            <c:bubble3D val="0"/>
            <c:spPr>
              <a:solidFill>
                <a:srgbClr val="FDE2D0"/>
              </a:solidFill>
            </c:spPr>
          </c:dPt>
          <c:cat>
            <c:strRef>
              <c:f>Sheet1!$A$2:$A$13</c:f>
              <c:strCache>
                <c:ptCount val="12"/>
                <c:pt idx="0">
                  <c:v>01.식료품 · 비주류음료 (원)</c:v>
                </c:pt>
                <c:pt idx="1">
                  <c:v>02.주류 · 담배 (원)</c:v>
                </c:pt>
                <c:pt idx="2">
                  <c:v>03.의류 · 신발 (원)</c:v>
                </c:pt>
                <c:pt idx="3">
                  <c:v>04.주거 · 수도 · 광열 (원)</c:v>
                </c:pt>
                <c:pt idx="4">
                  <c:v>05.가정용품 · 가사서비스 (원)</c:v>
                </c:pt>
                <c:pt idx="5">
                  <c:v>06.보건 (원)</c:v>
                </c:pt>
                <c:pt idx="6">
                  <c:v>07.교통 (원)</c:v>
                </c:pt>
                <c:pt idx="7">
                  <c:v>08.통신 (원)</c:v>
                </c:pt>
                <c:pt idx="8">
                  <c:v>09.오락 · 문화 (원)</c:v>
                </c:pt>
                <c:pt idx="9">
                  <c:v>10.교육 (원)</c:v>
                </c:pt>
                <c:pt idx="10">
                  <c:v>11.음식 · 숙박 (원)</c:v>
                </c:pt>
                <c:pt idx="11">
                  <c:v>12.기타상품 · 서비스 (원)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359328</c:v>
                </c:pt>
                <c:pt idx="1">
                  <c:v>39292</c:v>
                </c:pt>
                <c:pt idx="2">
                  <c:v>182545</c:v>
                </c:pt>
                <c:pt idx="3">
                  <c:v>296169</c:v>
                </c:pt>
                <c:pt idx="4">
                  <c:v>126770</c:v>
                </c:pt>
                <c:pt idx="5">
                  <c:v>178218</c:v>
                </c:pt>
                <c:pt idx="6">
                  <c:v>435647</c:v>
                </c:pt>
                <c:pt idx="7">
                  <c:v>153429</c:v>
                </c:pt>
                <c:pt idx="8">
                  <c:v>200304</c:v>
                </c:pt>
                <c:pt idx="9">
                  <c:v>225791</c:v>
                </c:pt>
                <c:pt idx="10">
                  <c:v>419382</c:v>
                </c:pt>
                <c:pt idx="11">
                  <c:v>227586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0"/>
      </c:doughnutChart>
    </c:plotArea>
    <c:plotVisOnly val="1"/>
    <c:dispBlanksAs val="zero"/>
    <c:showDLblsOverMax val="0"/>
  </c:chart>
  <c:txPr>
    <a:bodyPr/>
    <a:lstStyle/>
    <a:p>
      <a:pPr>
        <a:defRPr sz="1800"/>
      </a:pPr>
      <a:endParaRPr lang="ko-KR"/>
    </a:p>
  </c:txPr>
  <c:externalData r:id="rId3">
    <c:autoUpdate val="0"/>
  </c:externalData>
</c:chartSpace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30.JPG>
</file>

<file path=ppt/media/image31.JPG>
</file>

<file path=ppt/media/image32.JPG>
</file>

<file path=ppt/media/image33.JPG>
</file>

<file path=ppt/media/image34.jpg>
</file>

<file path=ppt/media/image35.png>
</file>

<file path=ppt/media/image36.png>
</file>

<file path=ppt/media/image37.JPG>
</file>

<file path=ppt/media/image38.JP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jpeg>
</file>

<file path=ppt/media/image56.png>
</file>

<file path=ppt/media/image57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B56D6B-1869-4AEE-936D-7301EC38C602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5D829-9A5C-4DC3-A7FA-67FD89841E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659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5D829-9A5C-4DC3-A7FA-67FD89841EC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156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5D829-9A5C-4DC3-A7FA-67FD89841ECF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156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319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668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052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841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421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190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528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00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763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659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684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A5B20-5B9A-4B54-8E28-25FDABDF0D8D}" type="datetimeFigureOut">
              <a:rPr lang="ko-KR" altLang="en-US" smtClean="0"/>
              <a:t>2019-01-21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96DB5-0F0B-4DC3-B2CA-67EB878B73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887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mhpjZnUQ4Z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news.wowtv.co.kr/NewsCenter/News/Read?articleId=A201901180376&amp;t=NNv" TargetMode="External"/><Relationship Id="rId3" Type="http://schemas.openxmlformats.org/officeDocument/2006/relationships/image" Target="../media/image50.png"/><Relationship Id="rId7" Type="http://schemas.openxmlformats.org/officeDocument/2006/relationships/image" Target="../media/image52.png"/><Relationship Id="rId2" Type="http://schemas.openxmlformats.org/officeDocument/2006/relationships/hyperlink" Target="http://news.kbs.co.kr/news/view.do?ncd=4102619&amp;ref=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mnews.imbc.com/replay/2018/nwtoday/article/5085830_22669.html" TargetMode="External"/><Relationship Id="rId5" Type="http://schemas.openxmlformats.org/officeDocument/2006/relationships/image" Target="../media/image51.png"/><Relationship Id="rId4" Type="http://schemas.openxmlformats.org/officeDocument/2006/relationships/hyperlink" Target="https://www.yna.co.kr/view/AKR20190107070000003?input=1195m" TargetMode="External"/><Relationship Id="rId9" Type="http://schemas.openxmlformats.org/officeDocument/2006/relationships/image" Target="../media/image5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://bgroup.ml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K-g0krLEc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</p:spPr>
        </p:pic>
        <p:sp>
          <p:nvSpPr>
            <p:cNvPr id="6" name="직사각형 5"/>
            <p:cNvSpPr/>
            <p:nvPr/>
          </p:nvSpPr>
          <p:spPr>
            <a:xfrm>
              <a:off x="0" y="4005064"/>
              <a:ext cx="7236296" cy="2852936"/>
            </a:xfrm>
            <a:prstGeom prst="rect">
              <a:avLst/>
            </a:prstGeom>
            <a:solidFill>
              <a:srgbClr val="27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9632" y="4313374"/>
              <a:ext cx="554461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200" spc="-300" dirty="0" smtClean="0">
                  <a:ln w="12700">
                    <a:solidFill>
                      <a:srgbClr val="272727"/>
                    </a:solidFill>
                  </a:ln>
                  <a:solidFill>
                    <a:srgbClr val="F6F5F3"/>
                  </a:solidFill>
                  <a:latin typeface="Helvetica75" pitchFamily="34" charset="0"/>
                  <a:ea typeface="futura" pitchFamily="18" charset="0"/>
                  <a:cs typeface="Arial" pitchFamily="34" charset="0"/>
                </a:rPr>
                <a:t>B GROUP</a:t>
              </a:r>
            </a:p>
            <a:p>
              <a:r>
                <a:rPr lang="en-US" altLang="ko-KR" sz="7200" spc="-300" dirty="0" smtClean="0">
                  <a:ln w="12700">
                    <a:solidFill>
                      <a:srgbClr val="272727"/>
                    </a:solidFill>
                  </a:ln>
                  <a:solidFill>
                    <a:srgbClr val="C3A37D"/>
                  </a:solidFill>
                  <a:latin typeface="Helvetica75" pitchFamily="34" charset="0"/>
                  <a:ea typeface="futura" pitchFamily="18" charset="0"/>
                  <a:cs typeface="Arial" pitchFamily="34" charset="0"/>
                </a:rPr>
                <a:t>FINE DUST</a:t>
              </a:r>
              <a:endParaRPr lang="ko-KR" altLang="en-US" sz="7200" spc="-300" dirty="0">
                <a:ln w="12700">
                  <a:solidFill>
                    <a:srgbClr val="272727"/>
                  </a:solidFill>
                </a:ln>
                <a:solidFill>
                  <a:srgbClr val="C3A37D"/>
                </a:solidFill>
                <a:latin typeface="Helvetica75" pitchFamily="34" charset="0"/>
                <a:ea typeface="한컴 윤체 M" pitchFamily="18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118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대한민</a:t>
            </a:r>
            <a:r>
              <a:rPr lang="ko-KR" altLang="en-US" sz="1400">
                <a:solidFill>
                  <a:srgbClr val="272727"/>
                </a:solidFill>
              </a:rPr>
              <a:t>국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2017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PM 2.5 3</a:t>
            </a:r>
            <a:r>
              <a:rPr lang="ko-KR" altLang="en-US" sz="1400" dirty="0" smtClean="0">
                <a:solidFill>
                  <a:srgbClr val="272727"/>
                </a:solidFill>
              </a:rPr>
              <a:t>월 </a:t>
            </a:r>
            <a:r>
              <a:rPr lang="ko-KR" altLang="en-US" sz="1400" dirty="0" err="1" smtClean="0">
                <a:solidFill>
                  <a:srgbClr val="272727"/>
                </a:solidFill>
              </a:rPr>
              <a:t>개정전</a:t>
            </a:r>
            <a:r>
              <a:rPr lang="ko-KR" altLang="en-US" sz="1400" dirty="0" smtClean="0">
                <a:solidFill>
                  <a:srgbClr val="272727"/>
                </a:solidFill>
              </a:rPr>
              <a:t> </a:t>
            </a:r>
            <a:r>
              <a:rPr lang="en-US" altLang="ko-KR" sz="1400" dirty="0" smtClean="0">
                <a:solidFill>
                  <a:srgbClr val="272727"/>
                </a:solidFill>
              </a:rPr>
              <a:t>25</a:t>
            </a:r>
            <a:r>
              <a:rPr lang="ko-KR" altLang="en-US" sz="1400" dirty="0" smtClean="0">
                <a:solidFill>
                  <a:srgbClr val="272727"/>
                </a:solidFill>
              </a:rPr>
              <a:t>였으나 세계기준인 </a:t>
            </a:r>
            <a:r>
              <a:rPr lang="en-US" altLang="ko-KR" sz="1400" dirty="0" smtClean="0">
                <a:solidFill>
                  <a:srgbClr val="272727"/>
                </a:solidFill>
              </a:rPr>
              <a:t>15</a:t>
            </a:r>
            <a:r>
              <a:rPr lang="ko-KR" altLang="en-US" sz="1400" dirty="0" smtClean="0">
                <a:solidFill>
                  <a:srgbClr val="272727"/>
                </a:solidFill>
              </a:rPr>
              <a:t>로 </a:t>
            </a:r>
            <a:r>
              <a:rPr lang="ko-KR" altLang="en-US" sz="1400" dirty="0" err="1" smtClean="0">
                <a:solidFill>
                  <a:srgbClr val="272727"/>
                </a:solidFill>
              </a:rPr>
              <a:t>강화되고나서</a:t>
            </a:r>
            <a:r>
              <a:rPr lang="ko-KR" altLang="en-US" sz="1400" dirty="0" smtClean="0">
                <a:solidFill>
                  <a:srgbClr val="272727"/>
                </a:solidFill>
              </a:rPr>
              <a:t> 다 </a:t>
            </a:r>
            <a:r>
              <a:rPr lang="ko-KR" altLang="en-US" sz="1400" dirty="0" err="1" smtClean="0">
                <a:solidFill>
                  <a:srgbClr val="272727"/>
                </a:solidFill>
              </a:rPr>
              <a:t>초과중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897128"/>
            <a:ext cx="5833405" cy="237341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4" y="3270539"/>
            <a:ext cx="5833405" cy="2679411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592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주요도</a:t>
            </a:r>
            <a:r>
              <a:rPr lang="ko-KR" altLang="en-US" sz="1400" dirty="0">
                <a:solidFill>
                  <a:srgbClr val="272727"/>
                </a:solidFill>
              </a:rPr>
              <a:t>시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2015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0" r="3770"/>
          <a:stretch/>
        </p:blipFill>
        <p:spPr>
          <a:xfrm>
            <a:off x="358774" y="3299123"/>
            <a:ext cx="5833405" cy="300079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3951" r="10714"/>
          <a:stretch/>
        </p:blipFill>
        <p:spPr>
          <a:xfrm>
            <a:off x="342404" y="496549"/>
            <a:ext cx="5849776" cy="291883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2951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주요도시 </a:t>
            </a:r>
            <a:r>
              <a:rPr lang="ko-KR" altLang="en-US" sz="1400" dirty="0" err="1" smtClean="0">
                <a:solidFill>
                  <a:srgbClr val="272727"/>
                </a:solidFill>
              </a:rPr>
              <a:t>오염원별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2017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PM 2.5 3</a:t>
            </a:r>
            <a:r>
              <a:rPr lang="ko-KR" altLang="en-US" sz="1400" dirty="0" smtClean="0">
                <a:solidFill>
                  <a:srgbClr val="272727"/>
                </a:solidFill>
              </a:rPr>
              <a:t>월 </a:t>
            </a:r>
            <a:r>
              <a:rPr lang="ko-KR" altLang="en-US" sz="1400" dirty="0" err="1" smtClean="0">
                <a:solidFill>
                  <a:srgbClr val="272727"/>
                </a:solidFill>
              </a:rPr>
              <a:t>개정전</a:t>
            </a:r>
            <a:r>
              <a:rPr lang="ko-KR" altLang="en-US" sz="1400" dirty="0" smtClean="0">
                <a:solidFill>
                  <a:srgbClr val="272727"/>
                </a:solidFill>
              </a:rPr>
              <a:t> </a:t>
            </a:r>
            <a:r>
              <a:rPr lang="en-US" altLang="ko-KR" sz="1400" dirty="0" smtClean="0">
                <a:solidFill>
                  <a:srgbClr val="272727"/>
                </a:solidFill>
              </a:rPr>
              <a:t>25</a:t>
            </a:r>
            <a:r>
              <a:rPr lang="ko-KR" altLang="en-US" sz="1400" dirty="0" smtClean="0">
                <a:solidFill>
                  <a:srgbClr val="272727"/>
                </a:solidFill>
              </a:rPr>
              <a:t>였으나 세계기준인 </a:t>
            </a:r>
            <a:r>
              <a:rPr lang="en-US" altLang="ko-KR" sz="1400" dirty="0" smtClean="0">
                <a:solidFill>
                  <a:srgbClr val="272727"/>
                </a:solidFill>
              </a:rPr>
              <a:t>15</a:t>
            </a:r>
            <a:r>
              <a:rPr lang="ko-KR" altLang="en-US" sz="1400" dirty="0" smtClean="0">
                <a:solidFill>
                  <a:srgbClr val="272727"/>
                </a:solidFill>
              </a:rPr>
              <a:t>로 </a:t>
            </a:r>
            <a:r>
              <a:rPr lang="ko-KR" altLang="en-US" sz="1400" dirty="0" err="1" smtClean="0">
                <a:solidFill>
                  <a:srgbClr val="272727"/>
                </a:solidFill>
              </a:rPr>
              <a:t>강화되고나서</a:t>
            </a:r>
            <a:r>
              <a:rPr lang="ko-KR" altLang="en-US" sz="1400" dirty="0" smtClean="0">
                <a:solidFill>
                  <a:srgbClr val="272727"/>
                </a:solidFill>
              </a:rPr>
              <a:t> 다 </a:t>
            </a:r>
            <a:r>
              <a:rPr lang="ko-KR" altLang="en-US" sz="1400" dirty="0" err="1" smtClean="0">
                <a:solidFill>
                  <a:srgbClr val="272727"/>
                </a:solidFill>
              </a:rPr>
              <a:t>초과중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4" y="918089"/>
            <a:ext cx="5833405" cy="236644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3266887"/>
            <a:ext cx="5833404" cy="268306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800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0"/>
            <a:ext cx="4728350" cy="68666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935596" y="2924944"/>
            <a:ext cx="273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C3A37D"/>
                </a:solidFill>
              </a:rPr>
              <a:t>대</a:t>
            </a:r>
            <a:r>
              <a:rPr lang="ko-KR" altLang="en-US" sz="3600" b="1" dirty="0">
                <a:solidFill>
                  <a:srgbClr val="C3A37D"/>
                </a:solidFill>
              </a:rPr>
              <a:t>구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1012232" y="2960948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12232" y="3573016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571849" y="1056822"/>
            <a:ext cx="4213376" cy="4752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968044" y="2937718"/>
            <a:ext cx="2844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6F5F3"/>
                </a:solidFill>
              </a:rPr>
              <a:t>대구 특수성 </a:t>
            </a:r>
            <a:endParaRPr lang="en-US" altLang="ko-KR" dirty="0" smtClean="0">
              <a:solidFill>
                <a:srgbClr val="F6F5F3"/>
              </a:solidFill>
            </a:endParaRPr>
          </a:p>
          <a:p>
            <a:r>
              <a:rPr lang="ko-KR" altLang="en-US" dirty="0" smtClean="0">
                <a:solidFill>
                  <a:srgbClr val="F6F5F3"/>
                </a:solidFill>
              </a:rPr>
              <a:t>구별 </a:t>
            </a:r>
            <a:r>
              <a:rPr lang="ko-KR" altLang="en-US" dirty="0" err="1" smtClean="0">
                <a:solidFill>
                  <a:srgbClr val="F6F5F3"/>
                </a:solidFill>
              </a:rPr>
              <a:t>오염원별</a:t>
            </a:r>
            <a:r>
              <a:rPr lang="ko-KR" altLang="en-US" dirty="0" smtClean="0">
                <a:solidFill>
                  <a:srgbClr val="F6F5F3"/>
                </a:solidFill>
              </a:rPr>
              <a:t> 분포</a:t>
            </a:r>
            <a:endParaRPr lang="ko-KR" altLang="en-US" dirty="0">
              <a:solidFill>
                <a:srgbClr val="F6F5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625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8" y="296652"/>
            <a:ext cx="9142178" cy="6552143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NEWSIS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-508" y="440878"/>
            <a:ext cx="9144000" cy="6120470"/>
          </a:xfrm>
          <a:custGeom>
            <a:avLst/>
            <a:gdLst/>
            <a:ahLst/>
            <a:cxnLst/>
            <a:rect l="l" t="t" r="r" b="b"/>
            <a:pathLst>
              <a:path w="9144000" h="6120470">
                <a:moveTo>
                  <a:pt x="2086813" y="4500500"/>
                </a:moveTo>
                <a:lnTo>
                  <a:pt x="2086813" y="5400600"/>
                </a:lnTo>
                <a:lnTo>
                  <a:pt x="2084159" y="5400600"/>
                </a:lnTo>
                <a:lnTo>
                  <a:pt x="2084159" y="5688632"/>
                </a:lnTo>
                <a:lnTo>
                  <a:pt x="4463077" y="5688632"/>
                </a:lnTo>
                <a:lnTo>
                  <a:pt x="4463077" y="5400600"/>
                </a:lnTo>
                <a:lnTo>
                  <a:pt x="7487413" y="5400600"/>
                </a:lnTo>
                <a:lnTo>
                  <a:pt x="7487413" y="4500500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6120470"/>
                </a:lnTo>
                <a:lnTo>
                  <a:pt x="0" y="612047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498661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대구 특수성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2052637" y="4005064"/>
            <a:ext cx="6767835" cy="1569660"/>
            <a:chOff x="-7236395" y="1664804"/>
            <a:chExt cx="6767835" cy="1569660"/>
          </a:xfrm>
        </p:grpSpPr>
        <p:sp>
          <p:nvSpPr>
            <p:cNvPr id="31" name="직사각형 30"/>
            <p:cNvSpPr/>
            <p:nvPr/>
          </p:nvSpPr>
          <p:spPr>
            <a:xfrm>
              <a:off x="-7200391" y="2093917"/>
              <a:ext cx="1295227" cy="3511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-5545124" y="2093916"/>
              <a:ext cx="4680520" cy="3557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-3803029" y="1736812"/>
              <a:ext cx="1282241" cy="3511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-6157192" y="1736812"/>
              <a:ext cx="936104" cy="3511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-7236395" y="1664804"/>
              <a:ext cx="676783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F6F5F3"/>
                  </a:solidFill>
                </a:rPr>
                <a:t>도심의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서북쪽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에 위치한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산업단지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에서 발생된 </a:t>
              </a:r>
              <a:endParaRPr lang="en-US" altLang="ko-KR" sz="2400" dirty="0" smtClean="0">
                <a:solidFill>
                  <a:srgbClr val="F6F5F3"/>
                </a:solidFill>
              </a:endParaRPr>
            </a:p>
            <a:p>
              <a:r>
                <a:rPr lang="ko-KR" altLang="en-US" sz="2400" b="1" dirty="0" smtClean="0">
                  <a:solidFill>
                    <a:srgbClr val="F6F5F3"/>
                  </a:solidFill>
                </a:rPr>
                <a:t>오염물질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이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도시전체로 이동하는 열악한 구조</a:t>
              </a:r>
              <a:endParaRPr lang="ko-KR" altLang="en-US" sz="2400" b="1" dirty="0">
                <a:solidFill>
                  <a:srgbClr val="F6F5F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630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오염원</a:t>
            </a:r>
            <a:r>
              <a:rPr lang="ko-KR" altLang="en-US" sz="1400">
                <a:solidFill>
                  <a:srgbClr val="272727"/>
                </a:solidFill>
              </a:rPr>
              <a:t>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2015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단위 톤</a:t>
            </a: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1" y="908720"/>
            <a:ext cx="5832649" cy="504123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077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오염원</a:t>
            </a:r>
            <a:r>
              <a:rPr lang="ko-KR" altLang="en-US" sz="1400">
                <a:solidFill>
                  <a:srgbClr val="272727"/>
                </a:solidFill>
              </a:rPr>
              <a:t>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2015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476672"/>
            <a:ext cx="5832648" cy="3000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80" y="3380534"/>
            <a:ext cx="5832648" cy="300079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0072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구별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2015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512676"/>
            <a:ext cx="5832648" cy="295316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64" y="3284984"/>
            <a:ext cx="5652628" cy="296268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68695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분</a:t>
            </a:r>
            <a:r>
              <a:rPr lang="ko-KR" altLang="en-US" sz="1400" dirty="0">
                <a:solidFill>
                  <a:srgbClr val="272727"/>
                </a:solidFill>
              </a:rPr>
              <a:t>포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2018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PM 10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PM 2.5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1" y="584684"/>
            <a:ext cx="6134438" cy="26747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4" y="3259402"/>
            <a:ext cx="6135195" cy="301391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116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0"/>
            <a:ext cx="4728350" cy="68666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572000" y="-8620"/>
            <a:ext cx="4572000" cy="6858000"/>
          </a:xfrm>
          <a:prstGeom prst="rect">
            <a:avLst/>
          </a:pr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935596" y="2924944"/>
            <a:ext cx="273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C3A37D"/>
                </a:solidFill>
              </a:rPr>
              <a:t>질</a:t>
            </a:r>
            <a:r>
              <a:rPr lang="ko-KR" altLang="en-US" sz="3600" b="1" dirty="0">
                <a:solidFill>
                  <a:srgbClr val="C3A37D"/>
                </a:solidFill>
              </a:rPr>
              <a:t>병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1012232" y="2960948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12232" y="3573016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571849" y="1056822"/>
            <a:ext cx="4213376" cy="4752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968044" y="2816932"/>
            <a:ext cx="32043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6F5F3"/>
                </a:solidFill>
              </a:rPr>
              <a:t>미세먼지와 질병 상관관계 </a:t>
            </a:r>
            <a:endParaRPr lang="en-US" altLang="ko-KR" dirty="0" smtClean="0">
              <a:solidFill>
                <a:srgbClr val="F6F5F3"/>
              </a:solidFill>
            </a:endParaRPr>
          </a:p>
          <a:p>
            <a:r>
              <a:rPr lang="ko-KR" altLang="en-US" dirty="0" smtClean="0">
                <a:solidFill>
                  <a:srgbClr val="F6F5F3"/>
                </a:solidFill>
              </a:rPr>
              <a:t>조기사망률 </a:t>
            </a:r>
            <a:endParaRPr lang="en-US" altLang="ko-KR" dirty="0" smtClean="0">
              <a:solidFill>
                <a:srgbClr val="F6F5F3"/>
              </a:solidFill>
            </a:endParaRPr>
          </a:p>
          <a:p>
            <a:r>
              <a:rPr lang="ko-KR" altLang="en-US" dirty="0" smtClean="0">
                <a:solidFill>
                  <a:srgbClr val="F6F5F3"/>
                </a:solidFill>
              </a:rPr>
              <a:t>취약계층 통계와 분포</a:t>
            </a:r>
            <a:endParaRPr lang="ko-KR" altLang="en-US" dirty="0">
              <a:solidFill>
                <a:srgbClr val="F6F5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638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hlinkClick r:id="rId3"/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" t="1638" r="8453" b="5740"/>
          <a:stretch/>
        </p:blipFill>
        <p:spPr>
          <a:xfrm>
            <a:off x="0" y="440208"/>
            <a:ext cx="9144000" cy="550974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5949950"/>
            <a:ext cx="9144000" cy="908049"/>
          </a:xfrm>
          <a:prstGeom prst="rect">
            <a:avLst/>
          </a:pr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중국 베이징 예술가 왕이 </a:t>
            </a:r>
            <a:r>
              <a:rPr lang="en-US" altLang="ko-KR" dirty="0" smtClean="0"/>
              <a:t>100</a:t>
            </a:r>
            <a:r>
              <a:rPr lang="ko-KR" altLang="en-US" dirty="0" err="1" smtClean="0"/>
              <a:t>일동안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 청소기로 모은 미세먼지로 만든 벽돌</a:t>
            </a:r>
          </a:p>
          <a:p>
            <a:pPr algn="ctr"/>
            <a:r>
              <a:rPr lang="ko-KR" altLang="en-US" sz="16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600" dirty="0" smtClean="0">
                <a:solidFill>
                  <a:srgbClr val="C3A37D"/>
                </a:solidFill>
              </a:rPr>
              <a:t>: </a:t>
            </a:r>
            <a:r>
              <a:rPr lang="ko-KR" altLang="en-US" sz="1600" dirty="0" smtClean="0">
                <a:solidFill>
                  <a:srgbClr val="C3A37D"/>
                </a:solidFill>
              </a:rPr>
              <a:t>연합뉴스</a:t>
            </a:r>
            <a:r>
              <a:rPr lang="en-US" altLang="ko-KR" sz="1600" dirty="0" smtClean="0">
                <a:solidFill>
                  <a:srgbClr val="C3A37D"/>
                </a:solidFill>
              </a:rPr>
              <a:t>TV</a:t>
            </a:r>
            <a:endParaRPr lang="ko-KR" altLang="en-US" sz="1600" dirty="0">
              <a:solidFill>
                <a:srgbClr val="C3A37D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chemeClr val="bg1"/>
                </a:solidFill>
              </a:rPr>
              <a:t>벽</a:t>
            </a:r>
            <a:r>
              <a:rPr lang="ko-KR" altLang="en-US" sz="1400" dirty="0">
                <a:solidFill>
                  <a:schemeClr val="bg1"/>
                </a:solidFill>
              </a:rPr>
              <a:t>돌</a:t>
            </a:r>
          </a:p>
        </p:txBody>
      </p:sp>
    </p:spTree>
    <p:extLst>
      <p:ext uri="{BB962C8B-B14F-4D97-AF65-F5344CB8AC3E}">
        <p14:creationId xmlns:p14="http://schemas.microsoft.com/office/powerpoint/2010/main" val="1191575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MBC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98661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미세먼지와 질병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2676"/>
            <a:ext cx="9144000" cy="6044126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08" y="426135"/>
            <a:ext cx="9144000" cy="6135213"/>
          </a:xfrm>
          <a:custGeom>
            <a:avLst/>
            <a:gdLst/>
            <a:ahLst/>
            <a:cxnLst/>
            <a:rect l="l" t="t" r="r" b="b"/>
            <a:pathLst>
              <a:path w="9144000" h="6135213">
                <a:moveTo>
                  <a:pt x="106996" y="5523815"/>
                </a:moveTo>
                <a:lnTo>
                  <a:pt x="106996" y="5811177"/>
                </a:lnTo>
                <a:lnTo>
                  <a:pt x="106996" y="6063205"/>
                </a:lnTo>
                <a:lnTo>
                  <a:pt x="647056" y="6063205"/>
                </a:lnTo>
                <a:lnTo>
                  <a:pt x="647056" y="5811177"/>
                </a:lnTo>
                <a:lnTo>
                  <a:pt x="8784717" y="5811177"/>
                </a:lnTo>
                <a:lnTo>
                  <a:pt x="8784717" y="5523815"/>
                </a:lnTo>
                <a:close/>
                <a:moveTo>
                  <a:pt x="106996" y="4911077"/>
                </a:moveTo>
                <a:lnTo>
                  <a:pt x="106996" y="5199109"/>
                </a:lnTo>
                <a:lnTo>
                  <a:pt x="8135888" y="5199109"/>
                </a:lnTo>
                <a:lnTo>
                  <a:pt x="8135888" y="4911077"/>
                </a:lnTo>
                <a:close/>
                <a:moveTo>
                  <a:pt x="106996" y="4046981"/>
                </a:moveTo>
                <a:lnTo>
                  <a:pt x="106996" y="4587041"/>
                </a:lnTo>
                <a:lnTo>
                  <a:pt x="8891972" y="4587041"/>
                </a:lnTo>
                <a:lnTo>
                  <a:pt x="8891972" y="4046981"/>
                </a:lnTo>
                <a:close/>
                <a:moveTo>
                  <a:pt x="1547156" y="986641"/>
                </a:moveTo>
                <a:lnTo>
                  <a:pt x="1547156" y="1274673"/>
                </a:lnTo>
                <a:lnTo>
                  <a:pt x="8675948" y="1274673"/>
                </a:lnTo>
                <a:lnTo>
                  <a:pt x="8675948" y="986641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6135213"/>
                </a:lnTo>
                <a:lnTo>
                  <a:pt x="0" y="6135213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2303748" y="2871627"/>
            <a:ext cx="6767835" cy="1569660"/>
            <a:chOff x="-7172700" y="2528900"/>
            <a:chExt cx="6767835" cy="1569660"/>
          </a:xfrm>
        </p:grpSpPr>
        <p:sp>
          <p:nvSpPr>
            <p:cNvPr id="35" name="직사각형 34"/>
            <p:cNvSpPr/>
            <p:nvPr/>
          </p:nvSpPr>
          <p:spPr>
            <a:xfrm>
              <a:off x="-5352857" y="3678005"/>
              <a:ext cx="887853" cy="3511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-6085184" y="3320988"/>
              <a:ext cx="2232248" cy="3511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-6661248" y="2946472"/>
              <a:ext cx="2616783" cy="3511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-4356992" y="2600908"/>
              <a:ext cx="625054" cy="3511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-7172700" y="2528900"/>
              <a:ext cx="676783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F6F5F3"/>
                  </a:solidFill>
                </a:rPr>
                <a:t>폐에 염증이 생기는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폐렴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과 호흡기능이 떨어지는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만성 폐쇄성 폐질환</a:t>
              </a:r>
              <a:r>
                <a:rPr lang="en-US" altLang="ko-KR" sz="2400" dirty="0" smtClean="0">
                  <a:solidFill>
                    <a:srgbClr val="F6F5F3"/>
                  </a:solidFill>
                </a:rPr>
                <a:t>, 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심장 관상동맥에 문제가 생기는 </a:t>
              </a:r>
              <a:r>
                <a:rPr lang="ko-KR" altLang="en-US" sz="2400" b="1" dirty="0" err="1" smtClean="0">
                  <a:solidFill>
                    <a:srgbClr val="F6F5F3"/>
                  </a:solidFill>
                </a:rPr>
                <a:t>허혈성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 심장질환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과 심장 수축이완 능력이 저하되는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심부전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 </a:t>
              </a:r>
              <a:r>
                <a:rPr lang="en-US" altLang="ko-KR" sz="2400" dirty="0" smtClean="0">
                  <a:solidFill>
                    <a:srgbClr val="F6F5F3"/>
                  </a:solidFill>
                </a:rPr>
                <a:t>4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가지였습니다</a:t>
              </a:r>
              <a:r>
                <a:rPr lang="en-US" altLang="ko-KR" sz="2400" dirty="0" smtClean="0">
                  <a:solidFill>
                    <a:srgbClr val="F6F5F3"/>
                  </a:solidFill>
                </a:rPr>
                <a:t>.</a:t>
              </a:r>
              <a:endParaRPr lang="ko-KR" altLang="en-US" sz="2400" dirty="0">
                <a:solidFill>
                  <a:srgbClr val="F6F5F3"/>
                </a:solidFill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3095836" y="1628800"/>
            <a:ext cx="5760640" cy="830997"/>
            <a:chOff x="-7129300" y="1517883"/>
            <a:chExt cx="5760640" cy="830997"/>
          </a:xfrm>
        </p:grpSpPr>
        <p:sp>
          <p:nvSpPr>
            <p:cNvPr id="36" name="직사각형 35"/>
            <p:cNvSpPr/>
            <p:nvPr/>
          </p:nvSpPr>
          <p:spPr>
            <a:xfrm>
              <a:off x="-7057292" y="1954746"/>
              <a:ext cx="4896544" cy="3898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-7057292" y="1599029"/>
              <a:ext cx="5508612" cy="3557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-7129300" y="1517883"/>
              <a:ext cx="57606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 smtClean="0">
                  <a:solidFill>
                    <a:srgbClr val="F6F5F3"/>
                  </a:solidFill>
                </a:rPr>
                <a:t>미세먼지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가 많은 날 건강에 특히 영향을 받은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질병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이 따로 있는 것으로 확인</a:t>
              </a:r>
              <a:endParaRPr lang="ko-KR" altLang="en-US" sz="2400" dirty="0">
                <a:solidFill>
                  <a:srgbClr val="F6F5F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0653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미세먼지와 질병과의 상관관계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2017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endParaRPr lang="en-US" altLang="ko-KR" sz="1400" dirty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J18</a:t>
            </a:r>
            <a:r>
              <a:rPr lang="ko-KR" altLang="en-US" sz="1400" dirty="0" smtClean="0">
                <a:solidFill>
                  <a:srgbClr val="272727"/>
                </a:solidFill>
              </a:rPr>
              <a:t>폐렴 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J44 </a:t>
            </a:r>
            <a:r>
              <a:rPr lang="ko-KR" altLang="en-US" sz="1400" dirty="0" smtClean="0">
                <a:solidFill>
                  <a:srgbClr val="272727"/>
                </a:solidFill>
              </a:rPr>
              <a:t>만성 </a:t>
            </a:r>
            <a:r>
              <a:rPr lang="ko-KR" altLang="en-US" sz="1400" dirty="0" err="1" smtClean="0">
                <a:solidFill>
                  <a:srgbClr val="272727"/>
                </a:solidFill>
              </a:rPr>
              <a:t>폐색성</a:t>
            </a:r>
            <a:r>
              <a:rPr lang="ko-KR" altLang="en-US" sz="1400" dirty="0" smtClean="0">
                <a:solidFill>
                  <a:srgbClr val="272727"/>
                </a:solidFill>
              </a:rPr>
              <a:t> 폐질환 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J45 </a:t>
            </a:r>
            <a:r>
              <a:rPr lang="ko-KR" altLang="en-US" sz="1400" dirty="0" smtClean="0">
                <a:solidFill>
                  <a:srgbClr val="272727"/>
                </a:solidFill>
              </a:rPr>
              <a:t>천식 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0.1</a:t>
            </a:r>
            <a:r>
              <a:rPr lang="ko-KR" altLang="en-US" sz="1400" dirty="0" smtClean="0">
                <a:solidFill>
                  <a:srgbClr val="272727"/>
                </a:solidFill>
              </a:rPr>
              <a:t>이상 무시 선형관계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0.3</a:t>
            </a:r>
            <a:r>
              <a:rPr lang="ko-KR" altLang="en-US" sz="1400" dirty="0" smtClean="0">
                <a:solidFill>
                  <a:srgbClr val="272727"/>
                </a:solidFill>
              </a:rPr>
              <a:t>이상 약한 선형관계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0.7</a:t>
            </a:r>
            <a:r>
              <a:rPr lang="ko-KR" altLang="en-US" sz="1400" dirty="0" smtClean="0">
                <a:solidFill>
                  <a:srgbClr val="272727"/>
                </a:solidFill>
              </a:rPr>
              <a:t>이상</a:t>
            </a:r>
            <a:r>
              <a:rPr lang="en-US" altLang="ko-KR" sz="1400" dirty="0" smtClean="0">
                <a:solidFill>
                  <a:srgbClr val="272727"/>
                </a:solidFill>
              </a:rPr>
              <a:t> </a:t>
            </a:r>
            <a:r>
              <a:rPr lang="ko-KR" altLang="en-US" sz="1400" dirty="0" smtClean="0">
                <a:solidFill>
                  <a:srgbClr val="272727"/>
                </a:solidFill>
              </a:rPr>
              <a:t>뚜렷한 선형관계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1.0</a:t>
            </a:r>
            <a:r>
              <a:rPr lang="ko-KR" altLang="en-US" sz="1400" dirty="0" smtClean="0">
                <a:solidFill>
                  <a:srgbClr val="272727"/>
                </a:solidFill>
              </a:rPr>
              <a:t>이상</a:t>
            </a:r>
            <a:r>
              <a:rPr lang="en-US" altLang="ko-KR" sz="1400" dirty="0" smtClean="0">
                <a:solidFill>
                  <a:srgbClr val="272727"/>
                </a:solidFill>
              </a:rPr>
              <a:t> </a:t>
            </a:r>
            <a:r>
              <a:rPr lang="ko-KR" altLang="en-US" sz="1400" dirty="0" smtClean="0">
                <a:solidFill>
                  <a:srgbClr val="272727"/>
                </a:solidFill>
              </a:rPr>
              <a:t>강한 선형관계</a:t>
            </a: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908720"/>
            <a:ext cx="6084676" cy="504123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616116" y="1160748"/>
            <a:ext cx="720080" cy="50405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863588" y="3717032"/>
            <a:ext cx="900100" cy="50405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763688" y="3717032"/>
            <a:ext cx="764676" cy="50405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 </a:t>
            </a:r>
            <a:r>
              <a:rPr lang="ko-KR" altLang="en-US" sz="1400" dirty="0" err="1" smtClean="0">
                <a:solidFill>
                  <a:srgbClr val="C3A37D"/>
                </a:solidFill>
              </a:rPr>
              <a:t>보건의료빅데이터개방시스</a:t>
            </a:r>
            <a:r>
              <a:rPr lang="ko-KR" altLang="en-US" sz="1400" dirty="0" err="1">
                <a:solidFill>
                  <a:srgbClr val="C3A37D"/>
                </a:solidFill>
              </a:rPr>
              <a:t>템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6075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상관계수 그래프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2017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441387"/>
            <a:ext cx="6192688" cy="30956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3" y="3616490"/>
            <a:ext cx="6192688" cy="2800842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 </a:t>
            </a:r>
            <a:r>
              <a:rPr lang="ko-KR" altLang="en-US" sz="1400" dirty="0" err="1" smtClean="0">
                <a:solidFill>
                  <a:srgbClr val="C3A37D"/>
                </a:solidFill>
              </a:rPr>
              <a:t>보건의료빅데이터개방시스템</a:t>
            </a:r>
            <a:r>
              <a:rPr lang="ko-KR" altLang="en-US" sz="1400" dirty="0" smtClean="0">
                <a:solidFill>
                  <a:srgbClr val="C3A37D"/>
                </a:solidFill>
              </a:rPr>
              <a:t> 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252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상관계수 그래프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2017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555024"/>
            <a:ext cx="6229449" cy="290998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6" y="3433260"/>
            <a:ext cx="6247394" cy="287606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 </a:t>
            </a:r>
            <a:r>
              <a:rPr lang="ko-KR" altLang="en-US" sz="1400" dirty="0" err="1" smtClean="0">
                <a:solidFill>
                  <a:srgbClr val="C3A37D"/>
                </a:solidFill>
              </a:rPr>
              <a:t>보건의료빅데이터개방시스템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130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상관계수 그래프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2017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1" y="548680"/>
            <a:ext cx="6192689" cy="288402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1" y="3415870"/>
            <a:ext cx="6192689" cy="289345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8259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조기사망</a:t>
            </a:r>
            <a:r>
              <a:rPr lang="ko-KR" altLang="en-US" sz="1400">
                <a:solidFill>
                  <a:srgbClr val="272727"/>
                </a:solidFill>
              </a:rPr>
              <a:t>률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2015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908720"/>
            <a:ext cx="6264696" cy="504123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en-US" altLang="ko-KR" sz="1400" dirty="0" err="1" smtClean="0">
                <a:solidFill>
                  <a:srgbClr val="C3A37D"/>
                </a:solidFill>
              </a:rPr>
              <a:t>Apte</a:t>
            </a:r>
            <a:r>
              <a:rPr lang="en-US" altLang="ko-KR" sz="1400" dirty="0" smtClean="0">
                <a:solidFill>
                  <a:srgbClr val="C3A37D"/>
                </a:solidFill>
              </a:rPr>
              <a:t> et al., 2015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3714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환경부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98661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취약계</a:t>
            </a:r>
            <a:r>
              <a:rPr lang="ko-KR" altLang="en-US" sz="1400" dirty="0">
                <a:solidFill>
                  <a:srgbClr val="272727"/>
                </a:solidFill>
              </a:rPr>
              <a:t>층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5" y="692696"/>
            <a:ext cx="5198195" cy="283422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37012"/>
            <a:ext cx="6337668" cy="2674612"/>
          </a:xfrm>
          <a:prstGeom prst="rect">
            <a:avLst/>
          </a:prstGeom>
        </p:spPr>
      </p:pic>
      <p:sp>
        <p:nvSpPr>
          <p:cNvPr id="64" name="직사각형 63"/>
          <p:cNvSpPr/>
          <p:nvPr/>
        </p:nvSpPr>
        <p:spPr>
          <a:xfrm>
            <a:off x="508" y="441299"/>
            <a:ext cx="9144000" cy="6120049"/>
          </a:xfrm>
          <a:custGeom>
            <a:avLst/>
            <a:gdLst/>
            <a:ahLst/>
            <a:cxnLst/>
            <a:rect l="l" t="t" r="r" b="b"/>
            <a:pathLst>
              <a:path w="9144000" h="6120049">
                <a:moveTo>
                  <a:pt x="575556" y="4644095"/>
                </a:moveTo>
                <a:lnTo>
                  <a:pt x="575556" y="4860119"/>
                </a:lnTo>
                <a:lnTo>
                  <a:pt x="4572000" y="4860119"/>
                </a:lnTo>
                <a:lnTo>
                  <a:pt x="4572000" y="4644095"/>
                </a:lnTo>
                <a:close/>
                <a:moveTo>
                  <a:pt x="5544108" y="4428071"/>
                </a:moveTo>
                <a:lnTo>
                  <a:pt x="5544108" y="4644095"/>
                </a:lnTo>
                <a:lnTo>
                  <a:pt x="6192180" y="4644095"/>
                </a:lnTo>
                <a:lnTo>
                  <a:pt x="6192180" y="4428071"/>
                </a:lnTo>
                <a:close/>
                <a:moveTo>
                  <a:pt x="251520" y="3203935"/>
                </a:moveTo>
                <a:lnTo>
                  <a:pt x="251520" y="3419959"/>
                </a:lnTo>
                <a:lnTo>
                  <a:pt x="251520" y="3635983"/>
                </a:lnTo>
                <a:lnTo>
                  <a:pt x="3923928" y="3635983"/>
                </a:lnTo>
                <a:lnTo>
                  <a:pt x="3923928" y="3419959"/>
                </a:lnTo>
                <a:lnTo>
                  <a:pt x="6120172" y="3419959"/>
                </a:lnTo>
                <a:lnTo>
                  <a:pt x="6120172" y="3203935"/>
                </a:lnTo>
                <a:close/>
                <a:moveTo>
                  <a:pt x="1151620" y="2123815"/>
                </a:moveTo>
                <a:lnTo>
                  <a:pt x="1151620" y="2771887"/>
                </a:lnTo>
                <a:lnTo>
                  <a:pt x="1151620" y="2987911"/>
                </a:lnTo>
                <a:lnTo>
                  <a:pt x="1871700" y="2987911"/>
                </a:lnTo>
                <a:lnTo>
                  <a:pt x="1871700" y="2771887"/>
                </a:lnTo>
                <a:lnTo>
                  <a:pt x="5112060" y="2771887"/>
                </a:lnTo>
                <a:lnTo>
                  <a:pt x="5112060" y="2123815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6120049"/>
                </a:lnTo>
                <a:lnTo>
                  <a:pt x="0" y="6120049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9" name="그룹 48"/>
          <p:cNvGrpSpPr/>
          <p:nvPr/>
        </p:nvGrpSpPr>
        <p:grpSpPr>
          <a:xfrm>
            <a:off x="4572000" y="1196060"/>
            <a:ext cx="4608512" cy="1323439"/>
            <a:chOff x="-7201308" y="1061445"/>
            <a:chExt cx="4608512" cy="1323439"/>
          </a:xfrm>
        </p:grpSpPr>
        <p:sp>
          <p:nvSpPr>
            <p:cNvPr id="43" name="직사각형 42"/>
            <p:cNvSpPr/>
            <p:nvPr/>
          </p:nvSpPr>
          <p:spPr>
            <a:xfrm>
              <a:off x="-6013176" y="1857780"/>
              <a:ext cx="3384375" cy="2722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-6121585" y="1592796"/>
              <a:ext cx="630467" cy="2649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-5491118" y="1340768"/>
              <a:ext cx="2394266" cy="2520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-6661248" y="1087488"/>
              <a:ext cx="864096" cy="3110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-7201308" y="1061445"/>
              <a:ext cx="460851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solidFill>
                    <a:srgbClr val="F6F5F3"/>
                  </a:solidFill>
                </a:rPr>
                <a:t>한편 </a:t>
              </a:r>
              <a:r>
                <a:rPr lang="ko-KR" altLang="en-US" sz="1600" b="1" dirty="0" smtClean="0">
                  <a:solidFill>
                    <a:srgbClr val="F6F5F3"/>
                  </a:solidFill>
                </a:rPr>
                <a:t>미세먼지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는 목구멍이나 코 점막을 통과한 후 뇌에 도달하여 </a:t>
              </a:r>
              <a:r>
                <a:rPr lang="ko-KR" altLang="en-US" sz="1600" b="1" dirty="0" smtClean="0">
                  <a:solidFill>
                    <a:srgbClr val="F6F5F3"/>
                  </a:solidFill>
                </a:rPr>
                <a:t>노년층의 인지능력을 저하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시킬 수 있으며</a:t>
              </a:r>
              <a:r>
                <a:rPr lang="en-US" altLang="ko-KR" sz="1600" dirty="0" smtClean="0">
                  <a:solidFill>
                    <a:srgbClr val="F6F5F3"/>
                  </a:solidFill>
                </a:rPr>
                <a:t>, </a:t>
              </a:r>
              <a:r>
                <a:rPr lang="ko-KR" altLang="en-US" sz="1600" b="1" dirty="0" smtClean="0">
                  <a:solidFill>
                    <a:srgbClr val="F6F5F3"/>
                  </a:solidFill>
                </a:rPr>
                <a:t>임산부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의 경우 높은 농도의 미세먼지에 노출되면 </a:t>
              </a:r>
              <a:r>
                <a:rPr lang="ko-KR" altLang="en-US" sz="1600" b="1" dirty="0" smtClean="0">
                  <a:solidFill>
                    <a:srgbClr val="F6F5F3"/>
                  </a:solidFill>
                </a:rPr>
                <a:t>자폐아를 출산할 가능성이 높아진다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는 연구결과도 있습니다</a:t>
              </a:r>
              <a:r>
                <a:rPr lang="en-US" altLang="ko-KR" sz="1600" dirty="0" smtClean="0">
                  <a:solidFill>
                    <a:srgbClr val="F6F5F3"/>
                  </a:solidFill>
                </a:rPr>
                <a:t>.</a:t>
              </a:r>
              <a:endParaRPr lang="ko-KR" altLang="en-US" sz="1600" dirty="0">
                <a:solidFill>
                  <a:srgbClr val="F6F5F3"/>
                </a:solidFill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4744760" y="3827946"/>
            <a:ext cx="4392488" cy="1077218"/>
            <a:chOff x="-7021288" y="1601397"/>
            <a:chExt cx="4392488" cy="1077218"/>
          </a:xfrm>
        </p:grpSpPr>
        <p:sp>
          <p:nvSpPr>
            <p:cNvPr id="57" name="직사각형 56"/>
            <p:cNvSpPr/>
            <p:nvPr/>
          </p:nvSpPr>
          <p:spPr>
            <a:xfrm>
              <a:off x="-6906619" y="1601397"/>
              <a:ext cx="785431" cy="3221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-6913276" y="2366517"/>
              <a:ext cx="1260140" cy="2361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6913276" y="2128501"/>
              <a:ext cx="3384376" cy="2541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-5180552" y="1923564"/>
              <a:ext cx="2407736" cy="2361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-4490592" y="1689010"/>
              <a:ext cx="1609764" cy="2361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-7021288" y="1601397"/>
              <a:ext cx="439248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solidFill>
                    <a:srgbClr val="F6F5F3"/>
                  </a:solidFill>
                </a:rPr>
                <a:t>대기오염의 최대 피해자는 </a:t>
              </a:r>
              <a:r>
                <a:rPr lang="ko-KR" altLang="en-US" sz="1600" b="1" dirty="0" smtClean="0">
                  <a:solidFill>
                    <a:srgbClr val="F6F5F3"/>
                  </a:solidFill>
                </a:rPr>
                <a:t>고령자와 유아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로</a:t>
              </a:r>
              <a:r>
                <a:rPr lang="en-US" altLang="ko-KR" sz="1600" dirty="0" smtClean="0">
                  <a:solidFill>
                    <a:srgbClr val="F6F5F3"/>
                  </a:solidFill>
                </a:rPr>
                <a:t>,</a:t>
              </a:r>
            </a:p>
            <a:p>
              <a:r>
                <a:rPr lang="ko-KR" altLang="en-US" sz="1600" dirty="0" smtClean="0">
                  <a:solidFill>
                    <a:srgbClr val="F6F5F3"/>
                  </a:solidFill>
                </a:rPr>
                <a:t>대기오염으로 인한 </a:t>
              </a:r>
              <a:r>
                <a:rPr lang="ko-KR" altLang="en-US" sz="1600" b="1" dirty="0" smtClean="0">
                  <a:solidFill>
                    <a:srgbClr val="F6F5F3"/>
                  </a:solidFill>
                </a:rPr>
                <a:t>사망률은 고령자에서 높고</a:t>
              </a:r>
              <a:endParaRPr lang="en-US" altLang="ko-KR" sz="1600" b="1" dirty="0" smtClean="0">
                <a:solidFill>
                  <a:srgbClr val="F6F5F3"/>
                </a:solidFill>
              </a:endParaRPr>
            </a:p>
            <a:p>
              <a:r>
                <a:rPr lang="ko-KR" altLang="en-US" sz="1600" b="1" dirty="0" smtClean="0">
                  <a:solidFill>
                    <a:srgbClr val="F6F5F3"/>
                  </a:solidFill>
                </a:rPr>
                <a:t>수명손실연수와 건강상실연수의 합이</a:t>
              </a:r>
              <a:endParaRPr lang="en-US" altLang="ko-KR" sz="1600" b="1" dirty="0" smtClean="0">
                <a:solidFill>
                  <a:srgbClr val="F6F5F3"/>
                </a:solidFill>
              </a:endParaRPr>
            </a:p>
            <a:p>
              <a:r>
                <a:rPr lang="en-US" altLang="ko-KR" sz="1600" b="1" dirty="0" smtClean="0">
                  <a:solidFill>
                    <a:srgbClr val="F6F5F3"/>
                  </a:solidFill>
                </a:rPr>
                <a:t>5</a:t>
              </a:r>
              <a:r>
                <a:rPr lang="ko-KR" altLang="en-US" sz="1600" b="1" dirty="0" smtClean="0">
                  <a:solidFill>
                    <a:srgbClr val="F6F5F3"/>
                  </a:solidFill>
                </a:rPr>
                <a:t>세 이하 유아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에서 길게 나타남</a:t>
              </a:r>
              <a:endParaRPr lang="ko-KR" altLang="en-US" sz="1600" dirty="0">
                <a:solidFill>
                  <a:srgbClr val="F6F5F3"/>
                </a:solidFill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4456729" y="5546208"/>
            <a:ext cx="4680519" cy="584775"/>
            <a:chOff x="-6360422" y="1871194"/>
            <a:chExt cx="4680519" cy="584775"/>
          </a:xfrm>
        </p:grpSpPr>
        <p:sp>
          <p:nvSpPr>
            <p:cNvPr id="56" name="직사각형 55"/>
            <p:cNvSpPr/>
            <p:nvPr/>
          </p:nvSpPr>
          <p:spPr>
            <a:xfrm>
              <a:off x="-5629926" y="1910171"/>
              <a:ext cx="1164922" cy="2650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-4895066" y="2128502"/>
              <a:ext cx="1546185" cy="28448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/>
            <p:cNvSpPr/>
            <p:nvPr/>
          </p:nvSpPr>
          <p:spPr>
            <a:xfrm>
              <a:off x="-6306180" y="2175247"/>
              <a:ext cx="653044" cy="2807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-6306180" y="1910171"/>
              <a:ext cx="437020" cy="2807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-6360422" y="1871194"/>
              <a:ext cx="46805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 smtClean="0">
                  <a:solidFill>
                    <a:srgbClr val="F6F5F3"/>
                  </a:solidFill>
                </a:rPr>
                <a:t>유아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는 </a:t>
              </a:r>
              <a:r>
                <a:rPr lang="ko-KR" altLang="en-US" sz="1600" b="1" dirty="0" smtClean="0">
                  <a:solidFill>
                    <a:srgbClr val="F6F5F3"/>
                  </a:solidFill>
                </a:rPr>
                <a:t>하기도 감염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으로</a:t>
              </a:r>
              <a:r>
                <a:rPr lang="en-US" altLang="ko-KR" sz="1600" dirty="0" smtClean="0">
                  <a:solidFill>
                    <a:srgbClr val="F6F5F3"/>
                  </a:solidFill>
                </a:rPr>
                <a:t>,</a:t>
              </a:r>
            </a:p>
            <a:p>
              <a:r>
                <a:rPr lang="ko-KR" altLang="en-US" sz="1600" b="1" dirty="0" smtClean="0">
                  <a:solidFill>
                    <a:srgbClr val="F6F5F3"/>
                  </a:solidFill>
                </a:rPr>
                <a:t>고령자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는 주로 </a:t>
              </a:r>
              <a:r>
                <a:rPr lang="ko-KR" altLang="en-US" sz="1600" b="1" dirty="0" smtClean="0">
                  <a:solidFill>
                    <a:srgbClr val="F6F5F3"/>
                  </a:solidFill>
                </a:rPr>
                <a:t>심혈관 질환과 암</a:t>
              </a:r>
              <a:r>
                <a:rPr lang="ko-KR" altLang="en-US" sz="1600" dirty="0" smtClean="0">
                  <a:solidFill>
                    <a:srgbClr val="F6F5F3"/>
                  </a:solidFill>
                </a:rPr>
                <a:t>으로 사망에 이름</a:t>
              </a:r>
              <a:endParaRPr lang="ko-KR" altLang="en-US" sz="1600" dirty="0">
                <a:solidFill>
                  <a:srgbClr val="F6F5F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7193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연령분</a:t>
            </a:r>
            <a:r>
              <a:rPr lang="ko-KR" altLang="en-US" sz="1400" dirty="0">
                <a:solidFill>
                  <a:srgbClr val="272727"/>
                </a:solidFill>
              </a:rPr>
              <a:t>포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2015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251983"/>
            <a:ext cx="3448423" cy="32490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723900"/>
            <a:ext cx="3105150" cy="27051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708" y="3233167"/>
            <a:ext cx="3273549" cy="296760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err="1" smtClean="0">
                <a:solidFill>
                  <a:srgbClr val="C3A37D"/>
                </a:solidFill>
              </a:rPr>
              <a:t>보건의료빅데이터개방시스템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9896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분</a:t>
            </a:r>
            <a:r>
              <a:rPr lang="ko-KR" altLang="en-US" sz="1400" dirty="0">
                <a:solidFill>
                  <a:srgbClr val="272727"/>
                </a:solidFill>
              </a:rPr>
              <a:t>포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2018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PM 10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PM 2.5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08" y="368660"/>
            <a:ext cx="6238416" cy="308407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65004"/>
            <a:ext cx="6246679" cy="309601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475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분</a:t>
            </a:r>
            <a:r>
              <a:rPr lang="ko-KR" altLang="en-US" sz="1400" dirty="0">
                <a:solidFill>
                  <a:srgbClr val="272727"/>
                </a:solidFill>
              </a:rPr>
              <a:t>포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2018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PM 10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PM 2.5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404664"/>
            <a:ext cx="6229449" cy="310498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3501008"/>
            <a:ext cx="6229449" cy="306411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3181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833" y="1259031"/>
            <a:ext cx="2122341" cy="2049378"/>
          </a:xfrm>
          <a:prstGeom prst="rect">
            <a:avLst/>
          </a:prstGeom>
          <a:solidFill>
            <a:srgbClr val="F6F5F3"/>
          </a:solidFill>
          <a:ln>
            <a:solidFill>
              <a:srgbClr val="C3A3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89833" y="3516185"/>
            <a:ext cx="220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272727"/>
                </a:solidFill>
                <a:latin typeface="Helvetica75" pitchFamily="34" charset="0"/>
              </a:rPr>
              <a:t>박성용</a:t>
            </a:r>
            <a:endParaRPr lang="ko-KR" altLang="en-US" sz="2400" dirty="0">
              <a:solidFill>
                <a:srgbClr val="272727"/>
              </a:solidFill>
              <a:latin typeface="Helvetica75" pitchFamily="34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496683" y="1259031"/>
            <a:ext cx="2122341" cy="2016224"/>
          </a:xfrm>
          <a:prstGeom prst="rect">
            <a:avLst/>
          </a:prstGeom>
          <a:solidFill>
            <a:srgbClr val="F6F5F3"/>
          </a:solidFill>
          <a:ln>
            <a:solidFill>
              <a:srgbClr val="C3A3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403532" y="1275608"/>
            <a:ext cx="2122341" cy="2016224"/>
          </a:xfrm>
          <a:prstGeom prst="rect">
            <a:avLst/>
          </a:prstGeom>
          <a:solidFill>
            <a:srgbClr val="F6F5F3"/>
          </a:solidFill>
          <a:ln>
            <a:solidFill>
              <a:srgbClr val="C3A3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70390" y="4503400"/>
            <a:ext cx="22601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Helvetica75" pitchFamily="34" charset="0"/>
              </a:rPr>
              <a:t>PM(Project Manager)</a:t>
            </a:r>
          </a:p>
          <a:p>
            <a:endParaRPr lang="en-US" altLang="ko-KR" sz="1400" dirty="0">
              <a:latin typeface="Helvetica75" pitchFamily="34" charset="0"/>
            </a:endParaRPr>
          </a:p>
          <a:p>
            <a:endParaRPr lang="en-US" altLang="ko-KR" sz="1400" dirty="0" smtClean="0">
              <a:latin typeface="Helvetica75" pitchFamily="34" charset="0"/>
            </a:endParaRPr>
          </a:p>
          <a:p>
            <a:r>
              <a:rPr lang="en-US" altLang="ko-KR" sz="1400" dirty="0" smtClean="0">
                <a:latin typeface="Helvetica75" pitchFamily="34" charset="0"/>
              </a:rPr>
              <a:t>IDEATION PPT</a:t>
            </a:r>
            <a:endParaRPr lang="en-US" altLang="ko-KR" sz="1400" dirty="0">
              <a:latin typeface="Helvetica75" pitchFamily="34" charset="0"/>
            </a:endParaRPr>
          </a:p>
          <a:p>
            <a:r>
              <a:rPr lang="ko-KR" altLang="en-US" sz="1400" dirty="0">
                <a:latin typeface="나눔스퀘어 ExtraBold" pitchFamily="50" charset="-127"/>
                <a:ea typeface="나눔스퀘어 ExtraBold" pitchFamily="50" charset="-127"/>
              </a:rPr>
              <a:t>자료수집 및 </a:t>
            </a:r>
            <a:r>
              <a:rPr lang="ko-KR" altLang="en-US" sz="1400" dirty="0" smtClean="0">
                <a:latin typeface="나눔스퀘어 ExtraBold" pitchFamily="50" charset="-127"/>
                <a:ea typeface="나눔스퀘어 ExtraBold" pitchFamily="50" charset="-127"/>
              </a:rPr>
              <a:t>전처리 담당</a:t>
            </a:r>
            <a:endParaRPr lang="en-US" altLang="ko-KR" sz="1400" dirty="0">
              <a:latin typeface="나눔스퀘어 ExtraBold" pitchFamily="50" charset="-127"/>
              <a:ea typeface="나눔스퀘어 ExtraBold" pitchFamily="50" charset="-127"/>
            </a:endParaRPr>
          </a:p>
          <a:p>
            <a:r>
              <a:rPr lang="en-US" altLang="ko-KR" dirty="0" smtClean="0">
                <a:latin typeface="Helvetica75" pitchFamily="34" charset="0"/>
              </a:rPr>
              <a:t> </a:t>
            </a:r>
            <a:endParaRPr lang="ko-KR" altLang="en-US" dirty="0">
              <a:latin typeface="a아띠" pitchFamily="18" charset="-127"/>
              <a:ea typeface="a아띠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67" b="90000" l="10000" r="90000">
                        <a14:foregroundMark x1="40500" y1="59833" x2="42875" y2="54833"/>
                        <a14:foregroundMark x1="33875" y1="12333" x2="33500" y2="5500"/>
                        <a14:foregroundMark x1="59250" y1="7833" x2="60750" y2="4167"/>
                        <a14:foregroundMark x1="32750" y1="10333" x2="33000" y2="3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772" y="1094613"/>
            <a:ext cx="3284472" cy="2463354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67" b="90000" l="10000" r="90000">
                        <a14:foregroundMark x1="40500" y1="59833" x2="42875" y2="54833"/>
                        <a14:foregroundMark x1="33875" y1="12333" x2="33500" y2="5500"/>
                        <a14:foregroundMark x1="59250" y1="7833" x2="60750" y2="4167"/>
                        <a14:foregroundMark x1="32750" y1="10333" x2="33000" y2="3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6120" y="1035466"/>
            <a:ext cx="3284472" cy="246335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67" b="90000" l="10000" r="90000">
                        <a14:foregroundMark x1="40500" y1="59833" x2="42875" y2="54833"/>
                        <a14:foregroundMark x1="33875" y1="12333" x2="33500" y2="5500"/>
                        <a14:foregroundMark x1="59250" y1="7833" x2="60750" y2="4167"/>
                        <a14:foregroundMark x1="32750" y1="10333" x2="33000" y2="3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27468" y="1094613"/>
            <a:ext cx="3284472" cy="2463354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67" b="90000" l="10000" r="90000">
                        <a14:foregroundMark x1="40500" y1="59833" x2="42875" y2="54833"/>
                        <a14:foregroundMark x1="33875" y1="12333" x2="33500" y2="5500"/>
                        <a14:foregroundMark x1="59250" y1="7833" x2="60750" y2="4167"/>
                        <a14:foregroundMark x1="32750" y1="10333" x2="33000" y2="3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0115" y="1078036"/>
            <a:ext cx="3284472" cy="2463354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67" b="90000" l="10000" r="90000">
                        <a14:foregroundMark x1="40500" y1="59833" x2="42875" y2="54833"/>
                        <a14:foregroundMark x1="33875" y1="12333" x2="33500" y2="5500"/>
                        <a14:foregroundMark x1="59250" y1="7833" x2="60750" y2="4167"/>
                        <a14:foregroundMark x1="32750" y1="10333" x2="33000" y2="3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0115" y="1078036"/>
            <a:ext cx="3284472" cy="2463354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67" b="90000" l="10000" r="90000">
                        <a14:foregroundMark x1="40500" y1="59833" x2="42875" y2="54833"/>
                        <a14:foregroundMark x1="33875" y1="12333" x2="33500" y2="5500"/>
                        <a14:foregroundMark x1="59250" y1="7833" x2="60750" y2="4167"/>
                        <a14:foregroundMark x1="32750" y1="10333" x2="33000" y2="3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0115" y="1094613"/>
            <a:ext cx="3284472" cy="2463354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프로</a:t>
            </a:r>
            <a:r>
              <a:rPr lang="ko-KR" altLang="en-US" sz="1400">
                <a:solidFill>
                  <a:srgbClr val="272727"/>
                </a:solidFill>
              </a:rPr>
              <a:t>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496683" y="3492165"/>
            <a:ext cx="220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272727"/>
                </a:solidFill>
                <a:latin typeface="Helvetica75" pitchFamily="34" charset="0"/>
              </a:rPr>
              <a:t>국동민</a:t>
            </a:r>
            <a:endParaRPr lang="ko-KR" altLang="en-US" sz="2400" dirty="0">
              <a:solidFill>
                <a:srgbClr val="272727"/>
              </a:solidFill>
              <a:latin typeface="Helvetica75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403533" y="3468146"/>
            <a:ext cx="220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272727"/>
                </a:solidFill>
                <a:latin typeface="Helvetica75" pitchFamily="34" charset="0"/>
              </a:rPr>
              <a:t>김 현</a:t>
            </a:r>
            <a:endParaRPr lang="ko-KR" altLang="en-US" sz="2400" dirty="0">
              <a:solidFill>
                <a:srgbClr val="272727"/>
              </a:solidFill>
              <a:latin typeface="Helvetica75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496683" y="4503400"/>
            <a:ext cx="22601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Helvetica75" pitchFamily="34" charset="0"/>
              </a:rPr>
              <a:t>PM(Project Manager)</a:t>
            </a:r>
          </a:p>
          <a:p>
            <a:endParaRPr lang="en-US" altLang="ko-KR" sz="1400" dirty="0">
              <a:latin typeface="Helvetica75" pitchFamily="34" charset="0"/>
            </a:endParaRPr>
          </a:p>
          <a:p>
            <a:endParaRPr lang="en-US" altLang="ko-KR" sz="1400" dirty="0" smtClean="0">
              <a:latin typeface="Helvetica75" pitchFamily="34" charset="0"/>
            </a:endParaRPr>
          </a:p>
          <a:p>
            <a:r>
              <a:rPr lang="en-US" altLang="ko-KR" sz="1400" dirty="0" smtClean="0">
                <a:latin typeface="Helvetica75" pitchFamily="34" charset="0"/>
              </a:rPr>
              <a:t>IDEATION PPT</a:t>
            </a:r>
            <a:endParaRPr lang="en-US" altLang="ko-KR" sz="1400" dirty="0">
              <a:latin typeface="Helvetica75" pitchFamily="34" charset="0"/>
            </a:endParaRPr>
          </a:p>
          <a:p>
            <a:r>
              <a:rPr lang="ko-KR" altLang="en-US" sz="1400" dirty="0">
                <a:latin typeface="나눔스퀘어 ExtraBold" pitchFamily="50" charset="-127"/>
                <a:ea typeface="나눔스퀘어 ExtraBold" pitchFamily="50" charset="-127"/>
              </a:rPr>
              <a:t>자료수집 및 </a:t>
            </a:r>
            <a:r>
              <a:rPr lang="ko-KR" altLang="en-US" sz="1400" dirty="0" smtClean="0">
                <a:latin typeface="나눔스퀘어 ExtraBold" pitchFamily="50" charset="-127"/>
                <a:ea typeface="나눔스퀘어 ExtraBold" pitchFamily="50" charset="-127"/>
              </a:rPr>
              <a:t>전처리 담당</a:t>
            </a:r>
            <a:endParaRPr lang="en-US" altLang="ko-KR" sz="1400" dirty="0">
              <a:latin typeface="나눔스퀘어 ExtraBold" pitchFamily="50" charset="-127"/>
              <a:ea typeface="나눔스퀘어 ExtraBold" pitchFamily="50" charset="-127"/>
            </a:endParaRPr>
          </a:p>
          <a:p>
            <a:r>
              <a:rPr lang="en-US" altLang="ko-KR" dirty="0" smtClean="0">
                <a:latin typeface="Helvetica75" pitchFamily="34" charset="0"/>
              </a:rPr>
              <a:t> </a:t>
            </a:r>
            <a:endParaRPr lang="ko-KR" altLang="en-US" dirty="0">
              <a:latin typeface="a아띠" pitchFamily="18" charset="-127"/>
              <a:ea typeface="a아띠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403532" y="4491482"/>
            <a:ext cx="22601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Helvetica75" pitchFamily="34" charset="0"/>
              </a:rPr>
              <a:t>PM(Project Manager)</a:t>
            </a:r>
          </a:p>
          <a:p>
            <a:endParaRPr lang="en-US" altLang="ko-KR" sz="1400" dirty="0">
              <a:latin typeface="Helvetica75" pitchFamily="34" charset="0"/>
            </a:endParaRPr>
          </a:p>
          <a:p>
            <a:endParaRPr lang="en-US" altLang="ko-KR" sz="1400" dirty="0" smtClean="0">
              <a:latin typeface="Helvetica75" pitchFamily="34" charset="0"/>
            </a:endParaRPr>
          </a:p>
          <a:p>
            <a:r>
              <a:rPr lang="en-US" altLang="ko-KR" sz="1400" dirty="0" smtClean="0">
                <a:latin typeface="Helvetica75" pitchFamily="34" charset="0"/>
              </a:rPr>
              <a:t>IDEATION PPT</a:t>
            </a:r>
            <a:endParaRPr lang="en-US" altLang="ko-KR" sz="1400" dirty="0">
              <a:latin typeface="Helvetica75" pitchFamily="34" charset="0"/>
            </a:endParaRPr>
          </a:p>
          <a:p>
            <a:r>
              <a:rPr lang="ko-KR" altLang="en-US" sz="1400" dirty="0">
                <a:latin typeface="나눔스퀘어 ExtraBold" pitchFamily="50" charset="-127"/>
                <a:ea typeface="나눔스퀘어 ExtraBold" pitchFamily="50" charset="-127"/>
              </a:rPr>
              <a:t>자료수집 및 </a:t>
            </a:r>
            <a:r>
              <a:rPr lang="ko-KR" altLang="en-US" sz="1400" dirty="0" smtClean="0">
                <a:latin typeface="나눔스퀘어 ExtraBold" pitchFamily="50" charset="-127"/>
                <a:ea typeface="나눔스퀘어 ExtraBold" pitchFamily="50" charset="-127"/>
              </a:rPr>
              <a:t>전처리 담당</a:t>
            </a:r>
            <a:endParaRPr lang="en-US" altLang="ko-KR" sz="1400" dirty="0">
              <a:latin typeface="나눔스퀘어 ExtraBold" pitchFamily="50" charset="-127"/>
              <a:ea typeface="나눔스퀘어 ExtraBold" pitchFamily="50" charset="-127"/>
            </a:endParaRPr>
          </a:p>
          <a:p>
            <a:r>
              <a:rPr lang="en-US" altLang="ko-KR" dirty="0" smtClean="0">
                <a:latin typeface="Helvetica75" pitchFamily="34" charset="0"/>
              </a:rPr>
              <a:t> </a:t>
            </a:r>
            <a:endParaRPr lang="ko-KR" altLang="en-US" dirty="0">
              <a:latin typeface="a아띠" pitchFamily="18" charset="-127"/>
              <a:ea typeface="a아띠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7420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0"/>
            <a:ext cx="4728350" cy="68666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/>
              <a:t>   미세먼지 관련 속설</a:t>
            </a:r>
            <a:endParaRPr lang="en-US" altLang="ko-KR" dirty="0" smtClean="0"/>
          </a:p>
          <a:p>
            <a:r>
              <a:rPr lang="en-US" altLang="ko-KR" dirty="0" smtClean="0"/>
              <a:t>   </a:t>
            </a:r>
            <a:r>
              <a:rPr lang="ko-KR" altLang="en-US" dirty="0" smtClean="0"/>
              <a:t>관련제품의 필요성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미세먼지 관련 뉴스</a:t>
            </a:r>
            <a:endParaRPr lang="en-US" altLang="ko-KR" dirty="0" smtClean="0"/>
          </a:p>
          <a:p>
            <a:r>
              <a:rPr lang="en-US" altLang="ko-KR" dirty="0" smtClean="0"/>
              <a:t>   </a:t>
            </a:r>
            <a:r>
              <a:rPr lang="ko-KR" altLang="en-US" dirty="0" err="1" smtClean="0"/>
              <a:t>판매타겟층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판매방법</a:t>
            </a:r>
            <a:endParaRPr lang="en-US" altLang="ko-KR" dirty="0" smtClean="0"/>
          </a:p>
          <a:p>
            <a:r>
              <a:rPr lang="en-US" altLang="ko-KR" dirty="0" smtClean="0"/>
              <a:t>   CF </a:t>
            </a:r>
            <a:r>
              <a:rPr lang="ko-KR" altLang="en-US" dirty="0" smtClean="0"/>
              <a:t>콘티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935596" y="2924944"/>
            <a:ext cx="273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C3A37D"/>
                </a:solidFill>
              </a:rPr>
              <a:t>판</a:t>
            </a:r>
            <a:r>
              <a:rPr lang="ko-KR" altLang="en-US" sz="3600" b="1" dirty="0">
                <a:solidFill>
                  <a:srgbClr val="C3A37D"/>
                </a:solidFill>
              </a:rPr>
              <a:t>매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1012232" y="2960948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12232" y="3573016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571849" y="1056822"/>
            <a:ext cx="4213376" cy="4752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802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윤선생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98661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F6F5F3"/>
                </a:solidFill>
              </a:rPr>
              <a:t>미세먼지 관련 속설</a:t>
            </a:r>
            <a:endParaRPr lang="ko-KR" altLang="en-US" sz="1400" dirty="0">
              <a:solidFill>
                <a:srgbClr val="F6F5F3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365486" y="910090"/>
            <a:ext cx="2521038" cy="5038490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3A37D"/>
                </a:solidFill>
              </a:rPr>
              <a:t>Q </a:t>
            </a:r>
            <a:r>
              <a:rPr lang="ko-KR" altLang="en-US" dirty="0" smtClean="0">
                <a:solidFill>
                  <a:srgbClr val="C3A37D"/>
                </a:solidFill>
              </a:rPr>
              <a:t>미세먼지가 심할 때는 환기하면 안 된다</a:t>
            </a:r>
            <a:r>
              <a:rPr lang="en-US" altLang="ko-KR" dirty="0" smtClean="0">
                <a:solidFill>
                  <a:srgbClr val="C3A37D"/>
                </a:solidFill>
              </a:rPr>
              <a:t>?</a:t>
            </a:r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r>
              <a:rPr lang="en-US" altLang="ko-KR" sz="1600" dirty="0" smtClean="0"/>
              <a:t>A </a:t>
            </a:r>
            <a:r>
              <a:rPr lang="ko-KR" altLang="en-US" sz="1600" dirty="0" smtClean="0"/>
              <a:t>온종일 환기를 하지 않으면 음식 조리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청소기 등으로 실내에서 발생하는 미세먼지 농도가 외부보다 더 높아질 수 있다</a:t>
            </a:r>
            <a:r>
              <a:rPr lang="en-US" altLang="ko-KR" sz="1600" dirty="0" smtClean="0"/>
              <a:t>. </a:t>
            </a:r>
            <a:r>
              <a:rPr lang="ko-KR" altLang="en-US" sz="1600" dirty="0" smtClean="0"/>
              <a:t>미세먼지 농도가 비교적 낮아지는 시간에 환기를 한 후 물걸레질을 </a:t>
            </a:r>
            <a:r>
              <a:rPr lang="ko-KR" altLang="en-US" sz="1600" dirty="0" err="1" smtClean="0"/>
              <a:t>해야한다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26" name="직사각형 25"/>
          <p:cNvSpPr/>
          <p:nvPr/>
        </p:nvSpPr>
        <p:spPr>
          <a:xfrm>
            <a:off x="6174935" y="911460"/>
            <a:ext cx="2610290" cy="5038490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3A37D"/>
                </a:solidFill>
              </a:rPr>
              <a:t>Q </a:t>
            </a:r>
            <a:r>
              <a:rPr lang="ko-KR" altLang="en-US" dirty="0" smtClean="0">
                <a:solidFill>
                  <a:srgbClr val="C3A37D"/>
                </a:solidFill>
              </a:rPr>
              <a:t>환기는 밤에 하는 것이 효과적이다</a:t>
            </a:r>
            <a:r>
              <a:rPr lang="en-US" altLang="ko-KR" dirty="0" smtClean="0">
                <a:solidFill>
                  <a:srgbClr val="C3A37D"/>
                </a:solidFill>
              </a:rPr>
              <a:t>?</a:t>
            </a:r>
          </a:p>
          <a:p>
            <a:pPr algn="ctr"/>
            <a:endParaRPr lang="en-US" altLang="ko-KR" dirty="0" smtClean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</p:txBody>
      </p:sp>
      <p:sp>
        <p:nvSpPr>
          <p:cNvPr id="27" name="직사각형 26"/>
          <p:cNvSpPr/>
          <p:nvPr/>
        </p:nvSpPr>
        <p:spPr>
          <a:xfrm>
            <a:off x="359532" y="908720"/>
            <a:ext cx="2717543" cy="5038490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3A37D"/>
                </a:solidFill>
              </a:rPr>
              <a:t>Q </a:t>
            </a:r>
            <a:r>
              <a:rPr lang="ko-KR" altLang="en-US" dirty="0" smtClean="0">
                <a:solidFill>
                  <a:srgbClr val="C3A37D"/>
                </a:solidFill>
              </a:rPr>
              <a:t>삼겹살은 미세먼지에 효과가 있다</a:t>
            </a:r>
            <a:r>
              <a:rPr lang="en-US" altLang="ko-KR" dirty="0" smtClean="0">
                <a:solidFill>
                  <a:srgbClr val="C3A37D"/>
                </a:solidFill>
              </a:rPr>
              <a:t>?</a:t>
            </a:r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r>
              <a:rPr lang="en-US" altLang="ko-KR" sz="1600" dirty="0" smtClean="0"/>
              <a:t>A </a:t>
            </a:r>
            <a:r>
              <a:rPr lang="ko-KR" altLang="en-US" sz="1600" dirty="0" smtClean="0"/>
              <a:t>삼겹살이 미세먼지 배출에 효과적이라는 말은 과학적 근거가 없다</a:t>
            </a:r>
            <a:r>
              <a:rPr lang="en-US" altLang="ko-KR" sz="1600" dirty="0" smtClean="0"/>
              <a:t>. </a:t>
            </a:r>
            <a:r>
              <a:rPr lang="ko-KR" altLang="en-US" sz="1600" dirty="0" smtClean="0"/>
              <a:t>오히려 체내 먼지의 흡수율을 높일 수 있다</a:t>
            </a:r>
            <a:r>
              <a:rPr lang="en-US" altLang="ko-KR" sz="1600" dirty="0" smtClean="0"/>
              <a:t>. </a:t>
            </a:r>
            <a:r>
              <a:rPr lang="ko-KR" altLang="en-US" sz="1600" dirty="0" smtClean="0"/>
              <a:t>미세먼지를 배출하기 위해서는 물을 많이 마시는 것이 좋고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미역 등 해조류 또한 체내 중금속 배출에 효과적이다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6174935" y="3100896"/>
            <a:ext cx="26102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6F5F3"/>
                </a:solidFill>
              </a:rPr>
              <a:t>A </a:t>
            </a:r>
            <a:r>
              <a:rPr lang="ko-KR" altLang="en-US" sz="1600" dirty="0" smtClean="0">
                <a:solidFill>
                  <a:srgbClr val="F6F5F3"/>
                </a:solidFill>
              </a:rPr>
              <a:t>밤이나 새벽 공기가 더 맑을 것이라는 착각은 </a:t>
            </a:r>
            <a:r>
              <a:rPr lang="en-US" altLang="ko-KR" sz="1600" dirty="0" smtClean="0">
                <a:solidFill>
                  <a:srgbClr val="F6F5F3"/>
                </a:solidFill>
              </a:rPr>
              <a:t>NO! </a:t>
            </a:r>
            <a:r>
              <a:rPr lang="ko-KR" altLang="en-US" sz="1600" dirty="0" smtClean="0">
                <a:solidFill>
                  <a:srgbClr val="F6F5F3"/>
                </a:solidFill>
              </a:rPr>
              <a:t>밤이나 새벽에는 대기가 침체하여 공기 중에 오염물질이 더 많아진다</a:t>
            </a:r>
            <a:r>
              <a:rPr lang="en-US" altLang="ko-KR" sz="1600" dirty="0" smtClean="0">
                <a:solidFill>
                  <a:srgbClr val="F6F5F3"/>
                </a:solidFill>
              </a:rPr>
              <a:t>. </a:t>
            </a:r>
            <a:r>
              <a:rPr lang="ko-KR" altLang="en-US" sz="1600" dirty="0" smtClean="0">
                <a:solidFill>
                  <a:srgbClr val="F6F5F3"/>
                </a:solidFill>
              </a:rPr>
              <a:t>오전 </a:t>
            </a:r>
            <a:r>
              <a:rPr lang="en-US" altLang="ko-KR" sz="1600" dirty="0" smtClean="0">
                <a:solidFill>
                  <a:srgbClr val="F6F5F3"/>
                </a:solidFill>
              </a:rPr>
              <a:t>9</a:t>
            </a:r>
            <a:r>
              <a:rPr lang="ko-KR" altLang="en-US" sz="1600" dirty="0" smtClean="0">
                <a:solidFill>
                  <a:srgbClr val="F6F5F3"/>
                </a:solidFill>
              </a:rPr>
              <a:t>시부터 오후 </a:t>
            </a:r>
            <a:r>
              <a:rPr lang="en-US" altLang="ko-KR" sz="1600" dirty="0" smtClean="0">
                <a:solidFill>
                  <a:srgbClr val="F6F5F3"/>
                </a:solidFill>
              </a:rPr>
              <a:t>6</a:t>
            </a:r>
            <a:r>
              <a:rPr lang="ko-KR" altLang="en-US" sz="1600" dirty="0" smtClean="0">
                <a:solidFill>
                  <a:srgbClr val="F6F5F3"/>
                </a:solidFill>
              </a:rPr>
              <a:t>시 사이</a:t>
            </a:r>
            <a:r>
              <a:rPr lang="en-US" altLang="ko-KR" sz="1600" dirty="0" smtClean="0">
                <a:solidFill>
                  <a:srgbClr val="F6F5F3"/>
                </a:solidFill>
              </a:rPr>
              <a:t>, </a:t>
            </a:r>
            <a:r>
              <a:rPr lang="ko-KR" altLang="en-US" sz="1600" dirty="0" smtClean="0">
                <a:solidFill>
                  <a:srgbClr val="F6F5F3"/>
                </a:solidFill>
              </a:rPr>
              <a:t>해가 뜬 낮 시간에 환기시키는 것이 좋다</a:t>
            </a:r>
            <a:r>
              <a:rPr lang="en-US" altLang="ko-KR" sz="1600" dirty="0" smtClean="0">
                <a:solidFill>
                  <a:srgbClr val="F6F5F3"/>
                </a:solidFill>
              </a:rPr>
              <a:t>.</a:t>
            </a:r>
            <a:endParaRPr lang="ko-KR" altLang="en-US" sz="1600" dirty="0" smtClean="0">
              <a:solidFill>
                <a:srgbClr val="F6F5F3"/>
              </a:solidFill>
            </a:endParaRPr>
          </a:p>
          <a:p>
            <a:pPr algn="ctr"/>
            <a:endParaRPr lang="ko-KR" altLang="en-US" sz="1600" dirty="0">
              <a:solidFill>
                <a:srgbClr val="F6F5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8764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환경부 </a:t>
            </a:r>
            <a:r>
              <a:rPr lang="ko-KR" altLang="en-US" sz="1400" dirty="0" err="1" smtClean="0">
                <a:solidFill>
                  <a:srgbClr val="C3A37D"/>
                </a:solidFill>
              </a:rPr>
              <a:t>식약처</a:t>
            </a:r>
            <a:r>
              <a:rPr lang="ko-KR" altLang="en-US" sz="1400" dirty="0" smtClean="0">
                <a:solidFill>
                  <a:srgbClr val="C3A37D"/>
                </a:solidFill>
              </a:rPr>
              <a:t> </a:t>
            </a:r>
            <a:r>
              <a:rPr lang="en-US" altLang="ko-KR" sz="1400" dirty="0" smtClean="0">
                <a:solidFill>
                  <a:srgbClr val="C3A37D"/>
                </a:solidFill>
              </a:rPr>
              <a:t>KBS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98661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관련제품의 필요성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9998"/>
            <a:ext cx="9144000" cy="252095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439998"/>
            <a:ext cx="9144000" cy="6121140"/>
          </a:xfrm>
          <a:custGeom>
            <a:avLst/>
            <a:gdLst/>
            <a:ahLst/>
            <a:cxnLst/>
            <a:rect l="l" t="t" r="r" b="b"/>
            <a:pathLst>
              <a:path w="9144000" h="6121140">
                <a:moveTo>
                  <a:pt x="5400092" y="1449568"/>
                </a:moveTo>
                <a:lnTo>
                  <a:pt x="5400092" y="1836874"/>
                </a:lnTo>
                <a:lnTo>
                  <a:pt x="2123728" y="1836874"/>
                </a:lnTo>
                <a:lnTo>
                  <a:pt x="2123728" y="2232918"/>
                </a:lnTo>
                <a:lnTo>
                  <a:pt x="7380312" y="2232918"/>
                </a:lnTo>
                <a:lnTo>
                  <a:pt x="7380312" y="1845612"/>
                </a:lnTo>
                <a:lnTo>
                  <a:pt x="8964488" y="1845612"/>
                </a:lnTo>
                <a:lnTo>
                  <a:pt x="8964488" y="1449568"/>
                </a:lnTo>
                <a:close/>
                <a:moveTo>
                  <a:pt x="2123728" y="252698"/>
                </a:moveTo>
                <a:lnTo>
                  <a:pt x="2123728" y="612738"/>
                </a:lnTo>
                <a:lnTo>
                  <a:pt x="2123728" y="972778"/>
                </a:lnTo>
                <a:lnTo>
                  <a:pt x="2457478" y="972778"/>
                </a:lnTo>
                <a:lnTo>
                  <a:pt x="2457478" y="612738"/>
                </a:lnTo>
                <a:lnTo>
                  <a:pt x="8928484" y="612738"/>
                </a:lnTo>
                <a:lnTo>
                  <a:pt x="8928484" y="252698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6121140"/>
                </a:lnTo>
                <a:lnTo>
                  <a:pt x="0" y="612114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455602" y="474102"/>
            <a:ext cx="6769026" cy="1406726"/>
            <a:chOff x="-6265204" y="80963"/>
            <a:chExt cx="6769026" cy="1406726"/>
          </a:xfrm>
        </p:grpSpPr>
        <p:sp>
          <p:nvSpPr>
            <p:cNvPr id="7" name="직사각형 6"/>
            <p:cNvSpPr/>
            <p:nvPr/>
          </p:nvSpPr>
          <p:spPr>
            <a:xfrm>
              <a:off x="358775" y="80963"/>
              <a:ext cx="145047" cy="215900"/>
            </a:xfrm>
            <a:prstGeom prst="rect">
              <a:avLst/>
            </a:prstGeom>
            <a:solidFill>
              <a:srgbClr val="C3A3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-4133650" y="1072190"/>
              <a:ext cx="2008906" cy="38895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-6142556" y="692696"/>
              <a:ext cx="1511875" cy="47705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-6265204" y="656692"/>
              <a:ext cx="597666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 smtClean="0">
                  <a:solidFill>
                    <a:srgbClr val="F6F5F3"/>
                  </a:solidFill>
                </a:rPr>
                <a:t>공기청정기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를 사용하는 것은 실내 미세먼지를 줄이는데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도움이 됩니다</a:t>
              </a:r>
              <a:r>
                <a:rPr lang="en-US" altLang="ko-KR" sz="2400" b="1" dirty="0" smtClean="0">
                  <a:solidFill>
                    <a:srgbClr val="F6F5F3"/>
                  </a:solidFill>
                </a:rPr>
                <a:t>.</a:t>
              </a:r>
              <a:endParaRPr lang="ko-KR" altLang="en-US" sz="2400" b="1" dirty="0">
                <a:solidFill>
                  <a:srgbClr val="F6F5F3"/>
                </a:solidFill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4183274" y="2691483"/>
            <a:ext cx="5357278" cy="1241573"/>
            <a:chOff x="-7265998" y="4496923"/>
            <a:chExt cx="5357278" cy="1241573"/>
          </a:xfrm>
        </p:grpSpPr>
        <p:sp>
          <p:nvSpPr>
            <p:cNvPr id="40" name="직사각형 39"/>
            <p:cNvSpPr/>
            <p:nvPr/>
          </p:nvSpPr>
          <p:spPr>
            <a:xfrm>
              <a:off x="-7165304" y="5301208"/>
              <a:ext cx="2577945" cy="4372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-7165304" y="4932168"/>
              <a:ext cx="612068" cy="3690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-4825044" y="4501104"/>
              <a:ext cx="2520280" cy="47705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-7265998" y="4496923"/>
              <a:ext cx="535727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F6F5F3"/>
                  </a:solidFill>
                </a:rPr>
                <a:t>물론 주기적으로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공기청정기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 </a:t>
              </a:r>
              <a:r>
                <a:rPr lang="ko-KR" altLang="en-US" sz="2400" b="1" dirty="0" smtClean="0">
                  <a:solidFill>
                    <a:srgbClr val="F6F5F3"/>
                  </a:solidFill>
                </a:rPr>
                <a:t>필터를 교체</a:t>
              </a:r>
              <a:r>
                <a:rPr lang="ko-KR" altLang="en-US" sz="2400" dirty="0" smtClean="0">
                  <a:solidFill>
                    <a:srgbClr val="F6F5F3"/>
                  </a:solidFill>
                </a:rPr>
                <a:t>하고 적정하게 관리하는 것은 </a:t>
              </a:r>
              <a:endParaRPr lang="en-US" altLang="ko-KR" sz="2400" dirty="0" smtClean="0">
                <a:solidFill>
                  <a:srgbClr val="F6F5F3"/>
                </a:solidFill>
              </a:endParaRPr>
            </a:p>
            <a:p>
              <a:r>
                <a:rPr lang="ko-KR" altLang="en-US" sz="2400" b="1" dirty="0" smtClean="0">
                  <a:solidFill>
                    <a:srgbClr val="F6F5F3"/>
                  </a:solidFill>
                </a:rPr>
                <a:t>반드시 필요합니다</a:t>
              </a:r>
              <a:r>
                <a:rPr lang="en-US" altLang="ko-KR" sz="2400" b="1" dirty="0" smtClean="0">
                  <a:solidFill>
                    <a:srgbClr val="F6F5F3"/>
                  </a:solidFill>
                </a:rPr>
                <a:t>.</a:t>
              </a:r>
              <a:endParaRPr lang="ko-KR" altLang="en-US" sz="2400" b="1" dirty="0">
                <a:solidFill>
                  <a:srgbClr val="F6F5F3"/>
                </a:solidFill>
              </a:endParaRPr>
            </a:p>
          </p:txBody>
        </p:sp>
      </p:grpSp>
      <p:pic>
        <p:nvPicPr>
          <p:cNvPr id="17" name="그림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45" y="4005064"/>
            <a:ext cx="4582325" cy="252028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4949670" y="4005064"/>
            <a:ext cx="3978814" cy="25560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식약처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algn="ctr"/>
            <a:r>
              <a:rPr lang="ko-KR" altLang="en-US" dirty="0" err="1" smtClean="0"/>
              <a:t>염화나트륨</a:t>
            </a:r>
            <a:r>
              <a:rPr lang="ko-KR" altLang="en-US" dirty="0" smtClean="0"/>
              <a:t> 투과 테스트 결과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숫자는 </a:t>
            </a:r>
            <a:r>
              <a:rPr lang="ko-KR" altLang="en-US" dirty="0" err="1" smtClean="0"/>
              <a:t>차단률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algn="ctr"/>
            <a:endParaRPr lang="ko-KR" altLang="en-US" dirty="0"/>
          </a:p>
        </p:txBody>
      </p:sp>
      <p:sp>
        <p:nvSpPr>
          <p:cNvPr id="46" name="직사각형 45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4214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F6F5F3"/>
                </a:solidFill>
              </a:rPr>
              <a:t>미세먼지 관련 뉴스</a:t>
            </a:r>
            <a:endParaRPr lang="ko-KR" altLang="en-US" sz="1400" dirty="0">
              <a:solidFill>
                <a:srgbClr val="F6F5F3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hlinkClick r:id="rId2"/>
          </p:cNvPr>
          <p:cNvSpPr/>
          <p:nvPr/>
        </p:nvSpPr>
        <p:spPr>
          <a:xfrm>
            <a:off x="358775" y="548680"/>
            <a:ext cx="4199078" cy="252095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hlinkClick r:id="rId4"/>
          </p:cNvPr>
          <p:cNvSpPr/>
          <p:nvPr/>
        </p:nvSpPr>
        <p:spPr>
          <a:xfrm>
            <a:off x="4557065" y="3537012"/>
            <a:ext cx="4228159" cy="252095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hlinkClick r:id="rId6"/>
          </p:cNvPr>
          <p:cNvSpPr/>
          <p:nvPr/>
        </p:nvSpPr>
        <p:spPr>
          <a:xfrm>
            <a:off x="358775" y="3537012"/>
            <a:ext cx="4199078" cy="252095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hlinkClick r:id="rId8"/>
          </p:cNvPr>
          <p:cNvSpPr/>
          <p:nvPr/>
        </p:nvSpPr>
        <p:spPr>
          <a:xfrm>
            <a:off x="4535995" y="548680"/>
            <a:ext cx="4249229" cy="252095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KBS </a:t>
            </a:r>
            <a:r>
              <a:rPr lang="ko-KR" altLang="en-US" sz="1400" dirty="0" smtClean="0">
                <a:solidFill>
                  <a:srgbClr val="C3A37D"/>
                </a:solidFill>
              </a:rPr>
              <a:t>한국경제</a:t>
            </a:r>
            <a:r>
              <a:rPr lang="en-US" altLang="ko-KR" sz="1400" dirty="0" smtClean="0">
                <a:solidFill>
                  <a:srgbClr val="C3A37D"/>
                </a:solidFill>
              </a:rPr>
              <a:t> MBC </a:t>
            </a:r>
            <a:r>
              <a:rPr lang="ko-KR" altLang="en-US" sz="1400" dirty="0" smtClean="0">
                <a:solidFill>
                  <a:srgbClr val="C3A37D"/>
                </a:solidFill>
              </a:rPr>
              <a:t>연합뉴스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50007" y="3068960"/>
            <a:ext cx="8426449" cy="5027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dirty="0"/>
              <a:t>최초의 환경위성 ‘천리안</a:t>
            </a:r>
            <a:r>
              <a:rPr lang="en-US" altLang="ko-KR" sz="1100" dirty="0"/>
              <a:t>2B’ </a:t>
            </a:r>
            <a:r>
              <a:rPr lang="ko-KR" altLang="en-US" sz="1100" dirty="0"/>
              <a:t>조립 완료</a:t>
            </a:r>
            <a:r>
              <a:rPr lang="en-US" altLang="ko-KR" sz="1100" dirty="0"/>
              <a:t>, </a:t>
            </a:r>
            <a:r>
              <a:rPr lang="ko-KR" altLang="en-US" sz="1100" dirty="0"/>
              <a:t>미세먼지 감시 ‘해결사’ </a:t>
            </a:r>
            <a:r>
              <a:rPr lang="ko-KR" altLang="en-US" sz="1100" dirty="0" smtClean="0"/>
              <a:t>될까                미세먼지 </a:t>
            </a:r>
            <a:r>
              <a:rPr lang="en-US" altLang="ko-KR" sz="1100" dirty="0"/>
              <a:t>'</a:t>
            </a:r>
            <a:r>
              <a:rPr lang="ko-KR" altLang="en-US" sz="1100" dirty="0"/>
              <a:t>전쟁</a:t>
            </a:r>
            <a:r>
              <a:rPr lang="en-US" altLang="ko-KR" sz="1100" dirty="0"/>
              <a:t>'...</a:t>
            </a:r>
            <a:r>
              <a:rPr lang="ko-KR" altLang="en-US" sz="1100" dirty="0"/>
              <a:t>삼성</a:t>
            </a:r>
            <a:r>
              <a:rPr lang="en-US" altLang="ko-KR" sz="1100" dirty="0"/>
              <a:t>·LG '</a:t>
            </a:r>
            <a:r>
              <a:rPr lang="ko-KR" altLang="en-US" sz="1100" dirty="0"/>
              <a:t>구원 투수</a:t>
            </a:r>
            <a:r>
              <a:rPr lang="en-US" altLang="ko-KR" sz="1100" dirty="0"/>
              <a:t>'</a:t>
            </a:r>
            <a:r>
              <a:rPr lang="ko-KR" altLang="en-US" sz="1100" dirty="0"/>
              <a:t>나선다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58776" y="6057292"/>
            <a:ext cx="8426449" cy="5027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dirty="0" smtClean="0"/>
              <a:t>       노후 </a:t>
            </a:r>
            <a:r>
              <a:rPr lang="ko-KR" altLang="en-US" sz="1100" dirty="0" err="1"/>
              <a:t>경유차</a:t>
            </a:r>
            <a:r>
              <a:rPr lang="ko-KR" altLang="en-US" sz="1100" dirty="0"/>
              <a:t> 버리고 </a:t>
            </a:r>
            <a:r>
              <a:rPr lang="en-US" altLang="ko-KR" sz="1100" dirty="0"/>
              <a:t>LPG</a:t>
            </a:r>
            <a:r>
              <a:rPr lang="ko-KR" altLang="en-US" sz="1100" dirty="0"/>
              <a:t>트럭 사면 최고 </a:t>
            </a:r>
            <a:r>
              <a:rPr lang="en-US" altLang="ko-KR" sz="1100" dirty="0"/>
              <a:t>565</a:t>
            </a:r>
            <a:r>
              <a:rPr lang="ko-KR" altLang="en-US" sz="1100" dirty="0"/>
              <a:t>만 원 </a:t>
            </a:r>
            <a:r>
              <a:rPr lang="ko-KR" altLang="en-US" sz="1100" dirty="0" smtClean="0"/>
              <a:t>지원              </a:t>
            </a:r>
            <a:r>
              <a:rPr lang="en-US" altLang="ko-KR" sz="1100" dirty="0" smtClean="0"/>
              <a:t>"</a:t>
            </a:r>
            <a:r>
              <a:rPr lang="ko-KR" altLang="en-US" sz="1100" dirty="0"/>
              <a:t>고맙다 미세먼지</a:t>
            </a:r>
            <a:r>
              <a:rPr lang="en-US" altLang="ko-KR" sz="1100" dirty="0"/>
              <a:t>?"…</a:t>
            </a:r>
            <a:r>
              <a:rPr lang="ko-KR" altLang="en-US" sz="1100" dirty="0"/>
              <a:t>공기청정기</a:t>
            </a:r>
            <a:r>
              <a:rPr lang="en-US" altLang="ko-KR" sz="1100" dirty="0"/>
              <a:t>·</a:t>
            </a:r>
            <a:r>
              <a:rPr lang="ko-KR" altLang="en-US" sz="1100" dirty="0" err="1"/>
              <a:t>에어워셔</a:t>
            </a:r>
            <a:r>
              <a:rPr lang="ko-KR" altLang="en-US" sz="1100" dirty="0"/>
              <a:t> 브랜드가치 </a:t>
            </a:r>
            <a:r>
              <a:rPr lang="ko-KR" altLang="en-US" sz="1100" dirty="0" smtClean="0"/>
              <a:t>급등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6448827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err="1" smtClean="0">
                <a:solidFill>
                  <a:srgbClr val="272727"/>
                </a:solidFill>
              </a:rPr>
              <a:t>판매타겟층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graphicFrame>
        <p:nvGraphicFramePr>
          <p:cNvPr id="6" name="차트 5"/>
          <p:cNvGraphicFramePr/>
          <p:nvPr>
            <p:extLst>
              <p:ext uri="{D42A27DB-BD31-4B8C-83A1-F6EECF244321}">
                <p14:modId xmlns:p14="http://schemas.microsoft.com/office/powerpoint/2010/main" val="700495873"/>
              </p:ext>
            </p:extLst>
          </p:nvPr>
        </p:nvGraphicFramePr>
        <p:xfrm>
          <a:off x="341483" y="908050"/>
          <a:ext cx="5850697" cy="4649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직사각형 7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192180" y="908050"/>
            <a:ext cx="2593045" cy="47531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근로자가구주 </a:t>
            </a:r>
            <a:r>
              <a:rPr lang="en-US" altLang="ko-KR" sz="14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46.27</a:t>
            </a:r>
            <a:r>
              <a:rPr lang="ko-KR" altLang="en-US" sz="14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세</a:t>
            </a:r>
            <a:endParaRPr lang="en-US" altLang="ko-KR" sz="1400" dirty="0" smtClean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  <a:latin typeface="나눔스퀘어 ExtraBold" pitchFamily="50" charset="-127"/>
                <a:ea typeface="나눔스퀘어 ExtraBold" pitchFamily="50" charset="-127"/>
              </a:rPr>
              <a:t>가정용품에 지출하는</a:t>
            </a:r>
            <a:endParaRPr lang="en-US" altLang="ko-KR" sz="1400" dirty="0" smtClean="0">
              <a:solidFill>
                <a:srgbClr val="272727"/>
              </a:solidFill>
              <a:latin typeface="나눔스퀘어 ExtraBold" pitchFamily="50" charset="-127"/>
              <a:ea typeface="나눔스퀘어 ExtraBold" pitchFamily="50" charset="-127"/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  <a:latin typeface="나눔스퀘어 ExtraBold" pitchFamily="50" charset="-127"/>
                <a:ea typeface="나눔스퀘어 ExtraBold" pitchFamily="50" charset="-127"/>
              </a:rPr>
              <a:t>비율이 </a:t>
            </a:r>
            <a:r>
              <a:rPr lang="en-US" altLang="ko-KR" sz="1400" dirty="0" smtClean="0">
                <a:solidFill>
                  <a:srgbClr val="272727"/>
                </a:solidFill>
                <a:latin typeface="나눔스퀘어 ExtraBold" pitchFamily="50" charset="-127"/>
                <a:ea typeface="나눔스퀘어 ExtraBold" pitchFamily="50" charset="-127"/>
              </a:rPr>
              <a:t>4%</a:t>
            </a:r>
            <a:r>
              <a:rPr lang="ko-KR" altLang="en-US" sz="1400" dirty="0" smtClean="0">
                <a:solidFill>
                  <a:srgbClr val="272727"/>
                </a:solidFill>
                <a:latin typeface="나눔스퀘어 ExtraBold" pitchFamily="50" charset="-127"/>
                <a:ea typeface="나눔스퀘어 ExtraBold" pitchFamily="50" charset="-127"/>
              </a:rPr>
              <a:t>밖에 </a:t>
            </a:r>
            <a:endParaRPr lang="en-US" altLang="ko-KR" sz="1400" dirty="0" smtClean="0">
              <a:solidFill>
                <a:srgbClr val="272727"/>
              </a:solidFill>
              <a:latin typeface="나눔스퀘어 ExtraBold" pitchFamily="50" charset="-127"/>
              <a:ea typeface="나눔스퀘어 ExtraBold" pitchFamily="50" charset="-127"/>
            </a:endParaRPr>
          </a:p>
          <a:p>
            <a:pPr algn="ctr"/>
            <a:r>
              <a:rPr lang="ko-KR" altLang="en-US" sz="1400" dirty="0" err="1" smtClean="0">
                <a:solidFill>
                  <a:srgbClr val="272727"/>
                </a:solidFill>
                <a:latin typeface="나눔스퀘어 ExtraBold" pitchFamily="50" charset="-127"/>
                <a:ea typeface="나눔스퀘어 ExtraBold" pitchFamily="50" charset="-127"/>
              </a:rPr>
              <a:t>되지않음을</a:t>
            </a:r>
            <a:r>
              <a:rPr lang="ko-KR" altLang="en-US" sz="1400" dirty="0" smtClean="0">
                <a:solidFill>
                  <a:srgbClr val="272727"/>
                </a:solidFill>
                <a:latin typeface="나눔스퀘어 ExtraBold" pitchFamily="50" charset="-127"/>
                <a:ea typeface="나눔스퀘어 ExtraBold" pitchFamily="50" charset="-127"/>
              </a:rPr>
              <a:t> 알 수 있음 </a:t>
            </a:r>
            <a:endParaRPr lang="en-US" altLang="ko-KR" sz="1400" dirty="0" smtClean="0">
              <a:solidFill>
                <a:srgbClr val="272727"/>
              </a:solidFill>
              <a:latin typeface="나눔스퀘어 ExtraBold" pitchFamily="50" charset="-127"/>
              <a:ea typeface="나눔스퀘어 ExtraBold" pitchFamily="50" charset="-127"/>
            </a:endParaRPr>
          </a:p>
          <a:p>
            <a:pPr algn="ctr"/>
            <a:r>
              <a:rPr lang="ko-KR" altLang="en-US" sz="1400" dirty="0" err="1" smtClean="0">
                <a:solidFill>
                  <a:srgbClr val="272727"/>
                </a:solidFill>
                <a:latin typeface="나눔스퀘어 ExtraBold" pitchFamily="50" charset="-127"/>
                <a:ea typeface="나눔스퀘어 ExtraBold" pitchFamily="50" charset="-127"/>
              </a:rPr>
              <a:t>다른거</a:t>
            </a:r>
            <a:r>
              <a:rPr lang="ko-KR" altLang="en-US" sz="1400" dirty="0" smtClean="0">
                <a:solidFill>
                  <a:srgbClr val="272727"/>
                </a:solidFill>
                <a:latin typeface="나눔스퀘어 ExtraBold" pitchFamily="50" charset="-127"/>
                <a:ea typeface="나눔스퀘어 ExtraBold" pitchFamily="50" charset="-127"/>
              </a:rPr>
              <a:t> 절약해서 살 수 </a:t>
            </a:r>
            <a:r>
              <a:rPr lang="ko-KR" altLang="en-US" sz="1400" dirty="0" err="1" smtClean="0">
                <a:solidFill>
                  <a:srgbClr val="272727"/>
                </a:solidFill>
                <a:latin typeface="나눔스퀘어 ExtraBold" pitchFamily="50" charset="-127"/>
                <a:ea typeface="나눔스퀘어 ExtraBold" pitchFamily="50" charset="-127"/>
              </a:rPr>
              <a:t>있을듯</a:t>
            </a:r>
            <a:endParaRPr lang="en-US" altLang="ko-KR" sz="1400" dirty="0" smtClean="0">
              <a:solidFill>
                <a:srgbClr val="272727"/>
              </a:solidFill>
              <a:latin typeface="나눔스퀘어 ExtraBold" pitchFamily="50" charset="-127"/>
              <a:ea typeface="나눔스퀘어 ExtraBold" pitchFamily="50" charset="-127"/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2017</a:t>
            </a:r>
            <a:r>
              <a:rPr lang="ko-KR" altLang="en-US" sz="1400" dirty="0" smtClean="0">
                <a:solidFill>
                  <a:srgbClr val="272727"/>
                </a:solidFill>
              </a:rPr>
              <a:t>년 기준</a:t>
            </a: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5076056" y="4401108"/>
            <a:ext cx="1728192" cy="945396"/>
            <a:chOff x="5976156" y="4797152"/>
            <a:chExt cx="1728192" cy="945396"/>
          </a:xfrm>
        </p:grpSpPr>
        <p:cxnSp>
          <p:nvCxnSpPr>
            <p:cNvPr id="11" name="직선 연결선 10"/>
            <p:cNvCxnSpPr/>
            <p:nvPr/>
          </p:nvCxnSpPr>
          <p:spPr>
            <a:xfrm rot="16200000" flipV="1">
              <a:off x="6012160" y="4761148"/>
              <a:ext cx="576064" cy="648072"/>
            </a:xfrm>
            <a:prstGeom prst="line">
              <a:avLst/>
            </a:prstGeom>
            <a:ln>
              <a:solidFill>
                <a:srgbClr val="48230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 rot="10800000">
              <a:off x="6624229" y="5373215"/>
              <a:ext cx="648072" cy="0"/>
            </a:xfrm>
            <a:prstGeom prst="line">
              <a:avLst/>
            </a:prstGeom>
            <a:ln>
              <a:solidFill>
                <a:srgbClr val="48230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6624228" y="4941168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rgbClr val="482304"/>
                    </a:solidFill>
                  </a:ln>
                </a:rPr>
                <a:t>4%</a:t>
              </a:r>
              <a:endParaRPr lang="ko-KR" altLang="en-US" dirty="0">
                <a:ln>
                  <a:solidFill>
                    <a:srgbClr val="482304"/>
                  </a:solidFill>
                </a:ln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592923" y="5373216"/>
              <a:ext cx="11114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rgbClr val="482304"/>
                    </a:solidFill>
                  </a:ln>
                </a:rPr>
                <a:t>가정용</a:t>
              </a:r>
              <a:r>
                <a:rPr lang="ko-KR" altLang="en-US" dirty="0">
                  <a:ln>
                    <a:solidFill>
                      <a:srgbClr val="482304"/>
                    </a:solidFill>
                  </a:ln>
                </a:rPr>
                <a:t>품</a:t>
              </a: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3563888" y="5373216"/>
            <a:ext cx="1296144" cy="945395"/>
            <a:chOff x="3995936" y="5517233"/>
            <a:chExt cx="1296144" cy="945395"/>
          </a:xfrm>
        </p:grpSpPr>
        <p:cxnSp>
          <p:nvCxnSpPr>
            <p:cNvPr id="16" name="직선 연결선 15"/>
            <p:cNvCxnSpPr/>
            <p:nvPr/>
          </p:nvCxnSpPr>
          <p:spPr>
            <a:xfrm rot="16200000" flipV="1">
              <a:off x="4031940" y="5481229"/>
              <a:ext cx="576064" cy="648072"/>
            </a:xfrm>
            <a:prstGeom prst="line">
              <a:avLst/>
            </a:prstGeom>
            <a:ln>
              <a:solidFill>
                <a:srgbClr val="48230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4644008" y="6093296"/>
              <a:ext cx="648072" cy="0"/>
            </a:xfrm>
            <a:prstGeom prst="line">
              <a:avLst/>
            </a:prstGeom>
            <a:ln>
              <a:solidFill>
                <a:srgbClr val="48230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4644008" y="5733256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rgbClr val="482304"/>
                    </a:solidFill>
                  </a:ln>
                </a:rPr>
                <a:t>15%</a:t>
              </a:r>
              <a:endParaRPr lang="ko-KR" altLang="en-US" dirty="0">
                <a:ln>
                  <a:solidFill>
                    <a:srgbClr val="482304"/>
                  </a:solidFill>
                </a:ln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644008" y="6093296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rgbClr val="482304"/>
                    </a:solidFill>
                  </a:ln>
                </a:rPr>
                <a:t>교</a:t>
              </a:r>
              <a:r>
                <a:rPr lang="ko-KR" altLang="en-US" dirty="0">
                  <a:ln>
                    <a:solidFill>
                      <a:srgbClr val="482304"/>
                    </a:solidFill>
                  </a:ln>
                </a:rPr>
                <a:t>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0940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27784" y="5517232"/>
            <a:ext cx="54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2"/>
              </a:rPr>
              <a:t>Bgroup.ml</a:t>
            </a:r>
            <a:r>
              <a:rPr lang="ko-KR" altLang="en-US" dirty="0" smtClean="0"/>
              <a:t>홈페이지 활용</a:t>
            </a:r>
            <a:endParaRPr lang="en-US" altLang="ko-KR" dirty="0" smtClean="0"/>
          </a:p>
          <a:p>
            <a:r>
              <a:rPr lang="en-US" altLang="ko-KR" dirty="0" smtClean="0"/>
              <a:t>.</a:t>
            </a:r>
            <a:r>
              <a:rPr lang="en-US" altLang="ko-KR" dirty="0" err="1" smtClean="0"/>
              <a:t>pdf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파일을 인쇄물로 활용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83768" y="836712"/>
            <a:ext cx="6480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대기오염이 </a:t>
            </a:r>
            <a:r>
              <a:rPr lang="ko-KR" altLang="en-US" dirty="0" err="1" smtClean="0"/>
              <a:t>심한지역이나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공장많은곳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지역타겟팅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err="1" smtClean="0"/>
              <a:t>헤파필터등급</a:t>
            </a:r>
            <a:r>
              <a:rPr lang="en-US" altLang="ko-KR" dirty="0" smtClean="0"/>
              <a:t>(11,13)</a:t>
            </a:r>
            <a:r>
              <a:rPr lang="ko-KR" altLang="en-US" dirty="0" smtClean="0"/>
              <a:t>이상 제품 </a:t>
            </a:r>
            <a:r>
              <a:rPr lang="ko-KR" altLang="en-US" dirty="0" err="1" smtClean="0"/>
              <a:t>가격별</a:t>
            </a:r>
            <a:r>
              <a:rPr lang="ko-KR" altLang="en-US" dirty="0" smtClean="0"/>
              <a:t> 분류</a:t>
            </a:r>
            <a:endParaRPr lang="en-US" altLang="ko-KR" dirty="0" smtClean="0"/>
          </a:p>
          <a:p>
            <a:pPr marL="342900" indent="-342900">
              <a:buFontTx/>
              <a:buAutoNum type="arabicPeriod"/>
            </a:pPr>
            <a:r>
              <a:rPr lang="ko-KR" altLang="en-US" dirty="0" err="1"/>
              <a:t>설문조사등으로</a:t>
            </a:r>
            <a:r>
              <a:rPr lang="ko-KR" altLang="en-US" dirty="0"/>
              <a:t> 고객들의 </a:t>
            </a:r>
            <a:r>
              <a:rPr lang="ko-KR" altLang="en-US" dirty="0" err="1"/>
              <a:t>생각듣고</a:t>
            </a:r>
            <a:r>
              <a:rPr lang="ko-KR" altLang="en-US" dirty="0"/>
              <a:t> 판매전략수립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 smtClean="0"/>
              <a:t>전단지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tv</a:t>
            </a:r>
            <a:r>
              <a:rPr lang="ko-KR" altLang="en-US" dirty="0" smtClean="0"/>
              <a:t>광고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sns</a:t>
            </a:r>
            <a:r>
              <a:rPr lang="ko-KR" altLang="en-US" dirty="0" smtClean="0"/>
              <a:t>홍보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유투브광고</a:t>
            </a:r>
            <a:r>
              <a:rPr lang="en-US" altLang="ko-KR" dirty="0"/>
              <a:t> </a:t>
            </a:r>
            <a:r>
              <a:rPr lang="ko-KR" altLang="en-US" dirty="0" smtClean="0"/>
              <a:t>등 방안제시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err="1" smtClean="0"/>
              <a:t>홈페이지등으로</a:t>
            </a:r>
            <a:r>
              <a:rPr lang="ko-KR" altLang="en-US" dirty="0" smtClean="0"/>
              <a:t> 고객들이 계속 </a:t>
            </a:r>
            <a:r>
              <a:rPr lang="ko-KR" altLang="en-US" dirty="0" err="1" smtClean="0"/>
              <a:t>접근할수있게해서</a:t>
            </a:r>
            <a:endParaRPr lang="en-US" altLang="ko-KR" dirty="0"/>
          </a:p>
          <a:p>
            <a:r>
              <a:rPr lang="ko-KR" altLang="en-US" dirty="0" smtClean="0"/>
              <a:t>익숙해지고 </a:t>
            </a:r>
            <a:r>
              <a:rPr lang="ko-KR" altLang="en-US" dirty="0" err="1" smtClean="0"/>
              <a:t>입소문도나게하고</a:t>
            </a:r>
            <a:r>
              <a:rPr lang="ko-KR" altLang="en-US" dirty="0" smtClean="0"/>
              <a:t> 잘 팔리면 세일이라던가 이벤트 하는 방안도 </a:t>
            </a:r>
            <a:r>
              <a:rPr lang="ko-KR" altLang="en-US" dirty="0" err="1" smtClean="0"/>
              <a:t>고려해볼것</a:t>
            </a:r>
            <a:r>
              <a:rPr lang="ko-KR" altLang="en-US" dirty="0" smtClean="0"/>
              <a:t> 지금 잘 안 </a:t>
            </a:r>
            <a:r>
              <a:rPr lang="ko-KR" altLang="en-US" dirty="0" err="1" smtClean="0"/>
              <a:t>팔리는건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안 </a:t>
            </a:r>
            <a:r>
              <a:rPr lang="ko-KR" altLang="en-US" dirty="0" err="1" smtClean="0"/>
              <a:t>와닿아서</a:t>
            </a:r>
            <a:r>
              <a:rPr lang="ko-KR" altLang="en-US" dirty="0" smtClean="0"/>
              <a:t> 안 익숙해서 </a:t>
            </a:r>
            <a:r>
              <a:rPr lang="ko-KR" altLang="en-US" dirty="0" err="1" smtClean="0"/>
              <a:t>이런거라</a:t>
            </a:r>
            <a:r>
              <a:rPr lang="ko-KR" altLang="en-US" dirty="0" smtClean="0"/>
              <a:t> 남이사면 </a:t>
            </a:r>
            <a:r>
              <a:rPr lang="ko-KR" altLang="en-US" dirty="0" err="1" smtClean="0"/>
              <a:t>따라살가능성큼</a:t>
            </a:r>
            <a:endParaRPr lang="en-US" altLang="ko-KR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smtClean="0">
                <a:solidFill>
                  <a:srgbClr val="272727"/>
                </a:solidFill>
              </a:rPr>
              <a:t>판매방법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553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5949950"/>
            <a:ext cx="9144000" cy="908049"/>
          </a:xfrm>
          <a:prstGeom prst="rect">
            <a:avLst/>
          </a:pr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어린이와 노인 둘 다 화목하게 숨 쉬는 모습</a:t>
            </a:r>
          </a:p>
          <a:p>
            <a:pPr algn="ctr"/>
            <a:r>
              <a:rPr lang="ko-KR" altLang="en-US" sz="16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600" dirty="0" smtClean="0">
                <a:solidFill>
                  <a:srgbClr val="C3A37D"/>
                </a:solidFill>
              </a:rPr>
              <a:t>: LG</a:t>
            </a:r>
            <a:r>
              <a:rPr lang="ko-KR" altLang="en-US" sz="1600" dirty="0" smtClean="0">
                <a:solidFill>
                  <a:srgbClr val="C3A37D"/>
                </a:solidFill>
              </a:rPr>
              <a:t>전자 건강관리가전 </a:t>
            </a:r>
            <a:r>
              <a:rPr lang="en-US" altLang="ko-KR" sz="1600" dirty="0" smtClean="0">
                <a:solidFill>
                  <a:srgbClr val="C3A37D"/>
                </a:solidFill>
              </a:rPr>
              <a:t>TVCF – </a:t>
            </a:r>
            <a:r>
              <a:rPr lang="ko-KR" altLang="en-US" sz="1600" dirty="0" smtClean="0">
                <a:solidFill>
                  <a:srgbClr val="C3A37D"/>
                </a:solidFill>
              </a:rPr>
              <a:t>건강이 가득한 집</a:t>
            </a:r>
            <a:endParaRPr lang="ko-KR" altLang="en-US" sz="1600" dirty="0">
              <a:solidFill>
                <a:srgbClr val="C3A37D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rgbClr val="F6F5F3"/>
                </a:solidFill>
              </a:rPr>
              <a:t>CF</a:t>
            </a:r>
            <a:r>
              <a:rPr lang="ko-KR" altLang="en-US" sz="1400" dirty="0" smtClean="0">
                <a:solidFill>
                  <a:srgbClr val="F6F5F3"/>
                </a:solidFill>
              </a:rPr>
              <a:t>콘티</a:t>
            </a:r>
            <a:endParaRPr lang="ko-KR" altLang="en-US" sz="1400" dirty="0">
              <a:solidFill>
                <a:srgbClr val="F6F5F3"/>
              </a:solidFill>
            </a:endParaRPr>
          </a:p>
        </p:txBody>
      </p:sp>
      <p:pic>
        <p:nvPicPr>
          <p:cNvPr id="3" name="그림 2">
            <a:hlinkClick r:id="rId3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23" t="4" r="-10941"/>
          <a:stretch/>
        </p:blipFill>
        <p:spPr>
          <a:xfrm>
            <a:off x="0" y="296652"/>
            <a:ext cx="10332640" cy="565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737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522"/>
            <a:ext cx="9155620" cy="69528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직사각형 3"/>
          <p:cNvSpPr/>
          <p:nvPr/>
        </p:nvSpPr>
        <p:spPr>
          <a:xfrm>
            <a:off x="0" y="-8844"/>
            <a:ext cx="9144000" cy="6957391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295636" y="2367171"/>
            <a:ext cx="914501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 smtClean="0">
                <a:solidFill>
                  <a:srgbClr val="F6F5F3"/>
                </a:solidFill>
                <a:latin typeface="Helvetica75" pitchFamily="34" charset="0"/>
              </a:rPr>
              <a:t>THANK YOU </a:t>
            </a:r>
          </a:p>
          <a:p>
            <a:r>
              <a:rPr lang="en-US" altLang="ko-KR" sz="6600" dirty="0" smtClean="0">
                <a:solidFill>
                  <a:srgbClr val="C3A37D"/>
                </a:solidFill>
                <a:latin typeface="Helvetica75" pitchFamily="34" charset="0"/>
              </a:rPr>
              <a:t>FOR WATCHING</a:t>
            </a:r>
            <a:endParaRPr lang="ko-KR" altLang="en-US" sz="6600" dirty="0">
              <a:solidFill>
                <a:srgbClr val="C3A37D"/>
              </a:solidFill>
              <a:latin typeface="Helvetica75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962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0"/>
            <a:ext cx="4728350" cy="68666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/>
              <a:t>   </a:t>
            </a:r>
            <a:r>
              <a:rPr lang="ko-KR" altLang="en-US" dirty="0" smtClean="0">
                <a:solidFill>
                  <a:srgbClr val="C3A37D"/>
                </a:solidFill>
              </a:rPr>
              <a:t>국외</a:t>
            </a:r>
            <a:endParaRPr lang="en-US" altLang="ko-KR" dirty="0" smtClean="0">
              <a:solidFill>
                <a:srgbClr val="C3A37D"/>
              </a:solidFill>
            </a:endParaRPr>
          </a:p>
          <a:p>
            <a:r>
              <a:rPr lang="ko-KR" altLang="en-US" sz="1400" dirty="0" smtClean="0"/>
              <a:t>    </a:t>
            </a:r>
            <a:r>
              <a:rPr lang="en-US" altLang="ko-KR" sz="1400" dirty="0" smtClean="0"/>
              <a:t>OECD </a:t>
            </a:r>
            <a:r>
              <a:rPr lang="ko-KR" altLang="en-US" sz="1400" dirty="0" smtClean="0"/>
              <a:t>국외기여도 중국</a:t>
            </a:r>
            <a:endParaRPr lang="en-US" altLang="ko-KR" sz="1400" dirty="0" smtClean="0"/>
          </a:p>
          <a:p>
            <a:r>
              <a:rPr lang="ko-KR" altLang="en-US" dirty="0" smtClean="0"/>
              <a:t>   </a:t>
            </a:r>
            <a:r>
              <a:rPr lang="ko-KR" altLang="en-US" dirty="0" smtClean="0">
                <a:solidFill>
                  <a:srgbClr val="C3A37D"/>
                </a:solidFill>
              </a:rPr>
              <a:t>국내</a:t>
            </a:r>
            <a:endParaRPr lang="en-US" altLang="ko-KR" dirty="0" smtClean="0">
              <a:solidFill>
                <a:srgbClr val="C3A37D"/>
              </a:solidFill>
            </a:endParaRPr>
          </a:p>
          <a:p>
            <a:r>
              <a:rPr lang="ko-KR" altLang="en-US" dirty="0" smtClean="0"/>
              <a:t>   </a:t>
            </a:r>
            <a:r>
              <a:rPr lang="ko-KR" altLang="en-US" sz="1400" dirty="0" smtClean="0"/>
              <a:t>대한민국 주요도시</a:t>
            </a:r>
            <a:endParaRPr lang="en-US" altLang="ko-KR" sz="1400" dirty="0" smtClean="0"/>
          </a:p>
          <a:p>
            <a:r>
              <a:rPr lang="ko-KR" altLang="en-US" dirty="0" smtClean="0"/>
              <a:t>   </a:t>
            </a:r>
            <a:r>
              <a:rPr lang="ko-KR" altLang="en-US" dirty="0" smtClean="0">
                <a:solidFill>
                  <a:srgbClr val="C3A37D"/>
                </a:solidFill>
              </a:rPr>
              <a:t>대구</a:t>
            </a:r>
            <a:endParaRPr lang="en-US" altLang="ko-KR" dirty="0" smtClean="0">
              <a:solidFill>
                <a:srgbClr val="C3A37D"/>
              </a:solidFill>
            </a:endParaRPr>
          </a:p>
          <a:p>
            <a:r>
              <a:rPr lang="en-US" altLang="ko-KR" dirty="0" smtClean="0"/>
              <a:t>   </a:t>
            </a:r>
            <a:r>
              <a:rPr lang="ko-KR" altLang="en-US" sz="1400" dirty="0" smtClean="0"/>
              <a:t>구별 </a:t>
            </a:r>
            <a:r>
              <a:rPr lang="ko-KR" altLang="en-US" sz="1400" dirty="0" err="1" smtClean="0"/>
              <a:t>오염원별</a:t>
            </a:r>
            <a:endParaRPr lang="en-US" altLang="ko-KR" sz="1400" dirty="0" smtClean="0"/>
          </a:p>
          <a:p>
            <a:r>
              <a:rPr lang="ko-KR" altLang="en-US" dirty="0" smtClean="0"/>
              <a:t>   </a:t>
            </a:r>
            <a:r>
              <a:rPr lang="ko-KR" altLang="en-US" dirty="0" smtClean="0">
                <a:solidFill>
                  <a:srgbClr val="C3A37D"/>
                </a:solidFill>
              </a:rPr>
              <a:t>질병</a:t>
            </a:r>
            <a:endParaRPr lang="en-US" altLang="ko-KR" dirty="0" smtClean="0">
              <a:solidFill>
                <a:srgbClr val="C3A37D"/>
              </a:solidFill>
            </a:endParaRPr>
          </a:p>
          <a:p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sz="1400" dirty="0" smtClean="0"/>
              <a:t>미세먼지와 질병 상관관계</a:t>
            </a:r>
            <a:endParaRPr lang="en-US" altLang="ko-KR" sz="1400" dirty="0"/>
          </a:p>
          <a:p>
            <a:r>
              <a:rPr lang="en-US" altLang="ko-KR" sz="1400" dirty="0" smtClean="0"/>
              <a:t>    </a:t>
            </a:r>
            <a:r>
              <a:rPr lang="ko-KR" altLang="en-US" sz="1400" dirty="0" smtClean="0"/>
              <a:t>조기사망률</a:t>
            </a:r>
            <a:endParaRPr lang="en-US" altLang="ko-KR" sz="1400" dirty="0" smtClean="0"/>
          </a:p>
          <a:p>
            <a:r>
              <a:rPr lang="en-US" altLang="ko-KR" sz="1400" dirty="0" smtClean="0"/>
              <a:t>    </a:t>
            </a:r>
            <a:r>
              <a:rPr lang="ko-KR" altLang="en-US" sz="1400" dirty="0" smtClean="0"/>
              <a:t>취약계층 통계와 분포</a:t>
            </a:r>
            <a:endParaRPr lang="en-US" altLang="ko-KR" sz="1400" dirty="0" smtClean="0"/>
          </a:p>
          <a:p>
            <a:r>
              <a:rPr lang="ko-KR" altLang="en-US" dirty="0" smtClean="0"/>
              <a:t>   </a:t>
            </a:r>
            <a:r>
              <a:rPr lang="ko-KR" altLang="en-US" dirty="0" smtClean="0">
                <a:solidFill>
                  <a:srgbClr val="C3A37D"/>
                </a:solidFill>
              </a:rPr>
              <a:t>판매</a:t>
            </a:r>
            <a:endParaRPr lang="en-US" altLang="ko-KR" dirty="0" smtClean="0">
              <a:solidFill>
                <a:srgbClr val="C3A37D"/>
              </a:solidFill>
            </a:endParaRPr>
          </a:p>
          <a:p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sz="1400" dirty="0" smtClean="0"/>
              <a:t>미세먼지 관련 속설</a:t>
            </a:r>
            <a:endParaRPr lang="en-US" altLang="ko-KR" sz="1400" dirty="0" smtClean="0"/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  </a:t>
            </a:r>
            <a:r>
              <a:rPr lang="ko-KR" altLang="en-US" sz="1400" dirty="0" smtClean="0"/>
              <a:t>관련제품의 필요성</a:t>
            </a:r>
            <a:endParaRPr lang="en-US" altLang="ko-KR" sz="1400" dirty="0" smtClean="0"/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  </a:t>
            </a:r>
            <a:r>
              <a:rPr lang="ko-KR" altLang="en-US" sz="1400" dirty="0" err="1" smtClean="0"/>
              <a:t>판매타겟층</a:t>
            </a:r>
            <a:r>
              <a:rPr lang="ko-KR" altLang="en-US" sz="1400" dirty="0" smtClean="0"/>
              <a:t> 판매방법</a:t>
            </a:r>
            <a:endParaRPr lang="en-US" altLang="ko-KR" sz="1400" dirty="0" smtClean="0"/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  CF </a:t>
            </a:r>
            <a:r>
              <a:rPr lang="ko-KR" altLang="en-US" sz="1400" dirty="0" smtClean="0"/>
              <a:t>콘티</a:t>
            </a:r>
            <a:endParaRPr lang="en-US" altLang="ko-KR" sz="14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935596" y="2924944"/>
            <a:ext cx="273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rgbClr val="F6F5F3"/>
                </a:solidFill>
              </a:rPr>
              <a:t>Contents</a:t>
            </a:r>
            <a:endParaRPr lang="ko-KR" altLang="en-US" sz="3600" dirty="0">
              <a:solidFill>
                <a:srgbClr val="F6F5F3"/>
              </a:solidFill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1012232" y="2960948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12232" y="3573016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571849" y="1056822"/>
            <a:ext cx="4213376" cy="4752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470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0"/>
            <a:ext cx="4728350" cy="68666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/>
              <a:t>   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935596" y="2924944"/>
            <a:ext cx="273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C3A37D"/>
                </a:solidFill>
              </a:rPr>
              <a:t>국</a:t>
            </a:r>
            <a:r>
              <a:rPr lang="ko-KR" altLang="en-US" sz="3600" b="1" dirty="0">
                <a:solidFill>
                  <a:srgbClr val="C3A37D"/>
                </a:solidFill>
              </a:rPr>
              <a:t>외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1012232" y="2960948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12232" y="3573016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571849" y="1056822"/>
            <a:ext cx="4213376" cy="4752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968044" y="2937718"/>
            <a:ext cx="2844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6F5F3"/>
                </a:solidFill>
              </a:rPr>
              <a:t>OECD </a:t>
            </a:r>
          </a:p>
          <a:p>
            <a:r>
              <a:rPr lang="ko-KR" altLang="en-US" dirty="0" smtClean="0">
                <a:solidFill>
                  <a:srgbClr val="F6F5F3"/>
                </a:solidFill>
              </a:rPr>
              <a:t>중국</a:t>
            </a:r>
            <a:endParaRPr lang="en-US" altLang="ko-KR" dirty="0" smtClean="0">
              <a:solidFill>
                <a:srgbClr val="F6F5F3"/>
              </a:solidFill>
            </a:endParaRPr>
          </a:p>
          <a:p>
            <a:endParaRPr lang="ko-KR" altLang="en-US" dirty="0">
              <a:solidFill>
                <a:srgbClr val="F6F5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6376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rgbClr val="272727"/>
                </a:solidFill>
              </a:rPr>
              <a:t>OECD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533" y="908050"/>
            <a:ext cx="6020641" cy="5106113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6192180" y="908050"/>
            <a:ext cx="2593045" cy="47531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통계청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537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272727"/>
                </a:solidFill>
              </a:rPr>
              <a:t>국외 기여도</a:t>
            </a:r>
            <a:endParaRPr lang="ko-KR" altLang="en-US" sz="1400" dirty="0">
              <a:solidFill>
                <a:srgbClr val="272727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rgbClr val="272727"/>
                </a:solidFill>
              </a:rPr>
              <a:t>2018</a:t>
            </a:r>
            <a:r>
              <a:rPr lang="ko-KR" altLang="en-US" sz="1400" dirty="0" smtClean="0">
                <a:solidFill>
                  <a:srgbClr val="272727"/>
                </a:solidFill>
              </a:rPr>
              <a:t>년 자료</a:t>
            </a:r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en-US" altLang="ko-KR" sz="1400" dirty="0" smtClean="0">
              <a:solidFill>
                <a:srgbClr val="272727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272727"/>
                </a:solidFill>
              </a:rPr>
              <a:t>텍스트를 입력하세요</a:t>
            </a:r>
            <a:r>
              <a:rPr lang="en-US" altLang="ko-KR" sz="1400" dirty="0" smtClean="0">
                <a:solidFill>
                  <a:srgbClr val="272727"/>
                </a:solidFill>
              </a:rPr>
              <a:t>.</a:t>
            </a:r>
            <a:endParaRPr lang="ko-KR" altLang="en-US" sz="1400" dirty="0" smtClean="0">
              <a:solidFill>
                <a:srgbClr val="272727"/>
              </a:solidFill>
            </a:endParaRPr>
          </a:p>
          <a:p>
            <a:pPr algn="ctr"/>
            <a:endParaRPr lang="ko-KR" altLang="en-US" sz="1400" dirty="0">
              <a:solidFill>
                <a:srgbClr val="272727"/>
              </a:solidFill>
            </a:endParaRPr>
          </a:p>
        </p:txBody>
      </p:sp>
      <p:graphicFrame>
        <p:nvGraphicFramePr>
          <p:cNvPr id="7" name="차트 6"/>
          <p:cNvGraphicFramePr/>
          <p:nvPr>
            <p:extLst>
              <p:ext uri="{D42A27DB-BD31-4B8C-83A1-F6EECF244321}">
                <p14:modId xmlns:p14="http://schemas.microsoft.com/office/powerpoint/2010/main" val="393959661"/>
              </p:ext>
            </p:extLst>
          </p:nvPr>
        </p:nvGraphicFramePr>
        <p:xfrm>
          <a:off x="538795" y="1275449"/>
          <a:ext cx="2559035" cy="21962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689302171"/>
              </p:ext>
            </p:extLst>
          </p:nvPr>
        </p:nvGraphicFramePr>
        <p:xfrm>
          <a:off x="1943708" y="988087"/>
          <a:ext cx="2926616" cy="24918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차트 9"/>
          <p:cNvGraphicFramePr/>
          <p:nvPr>
            <p:extLst>
              <p:ext uri="{D42A27DB-BD31-4B8C-83A1-F6EECF244321}">
                <p14:modId xmlns:p14="http://schemas.microsoft.com/office/powerpoint/2010/main" val="1493486456"/>
              </p:ext>
            </p:extLst>
          </p:nvPr>
        </p:nvGraphicFramePr>
        <p:xfrm>
          <a:off x="4283968" y="1273041"/>
          <a:ext cx="2556284" cy="25323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차트 10"/>
          <p:cNvGraphicFramePr/>
          <p:nvPr>
            <p:extLst>
              <p:ext uri="{D42A27DB-BD31-4B8C-83A1-F6EECF244321}">
                <p14:modId xmlns:p14="http://schemas.microsoft.com/office/powerpoint/2010/main" val="743745911"/>
              </p:ext>
            </p:extLst>
          </p:nvPr>
        </p:nvGraphicFramePr>
        <p:xfrm>
          <a:off x="522664" y="3651937"/>
          <a:ext cx="2573172" cy="23047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차트 11"/>
          <p:cNvGraphicFramePr/>
          <p:nvPr>
            <p:extLst>
              <p:ext uri="{D42A27DB-BD31-4B8C-83A1-F6EECF244321}">
                <p14:modId xmlns:p14="http://schemas.microsoft.com/office/powerpoint/2010/main" val="2402425788"/>
              </p:ext>
            </p:extLst>
          </p:nvPr>
        </p:nvGraphicFramePr>
        <p:xfrm>
          <a:off x="2447764" y="3649305"/>
          <a:ext cx="2556284" cy="240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83568" y="951077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2018-11-24 </a:t>
            </a:r>
            <a:endParaRPr lang="ko-KR" altLang="en-US" sz="1600" dirty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91780" y="964796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2018-11-25 </a:t>
            </a:r>
            <a:endParaRPr lang="ko-KR" altLang="en-US" sz="1600" dirty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499992" y="957936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2018-11-26 </a:t>
            </a:r>
            <a:endParaRPr lang="ko-KR" altLang="en-US" sz="1600" dirty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2892" y="3342474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2018-11-27 </a:t>
            </a:r>
            <a:endParaRPr lang="ko-KR" altLang="en-US" sz="1600" dirty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591780" y="3342474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2018-11-28 </a:t>
            </a:r>
            <a:endParaRPr lang="ko-KR" altLang="en-US" sz="1600" dirty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629861" y="3681028"/>
            <a:ext cx="504056" cy="216024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0" name="직사각형 19"/>
          <p:cNvSpPr/>
          <p:nvPr/>
        </p:nvSpPr>
        <p:spPr>
          <a:xfrm>
            <a:off x="5328084" y="3681028"/>
            <a:ext cx="504056" cy="216024"/>
          </a:xfrm>
          <a:prstGeom prst="rect">
            <a:avLst/>
          </a:prstGeom>
          <a:solidFill>
            <a:srgbClr val="343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1" name="TextBox 20"/>
          <p:cNvSpPr txBox="1"/>
          <p:nvPr/>
        </p:nvSpPr>
        <p:spPr>
          <a:xfrm>
            <a:off x="4572000" y="3897052"/>
            <a:ext cx="1728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C3A37D"/>
                </a:solidFill>
                <a:latin typeface="나눔스퀘어 ExtraBold" pitchFamily="50" charset="-127"/>
                <a:ea typeface="나눔스퀘어 ExtraBold" pitchFamily="50" charset="-127"/>
              </a:rPr>
              <a:t> 국내 </a:t>
            </a:r>
            <a:r>
              <a:rPr lang="ko-KR" altLang="en-US" sz="1600" dirty="0" smtClean="0">
                <a:solidFill>
                  <a:srgbClr val="F6F5F3"/>
                </a:solidFill>
                <a:latin typeface="나눔스퀘어 ExtraBold" pitchFamily="50" charset="-127"/>
                <a:ea typeface="나눔스퀘어 ExtraBold" pitchFamily="50" charset="-127"/>
              </a:rPr>
              <a:t>     </a:t>
            </a:r>
            <a:r>
              <a:rPr lang="ko-KR" altLang="en-US" sz="16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국외</a:t>
            </a:r>
            <a:endParaRPr lang="en-US" altLang="ko-KR" sz="1600" dirty="0" smtClean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  <a:p>
            <a:endParaRPr lang="en-US" altLang="ko-KR" sz="1600" dirty="0" smtClean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  <a:p>
            <a:r>
              <a:rPr lang="en-US" altLang="ko-KR" sz="1600" dirty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 </a:t>
            </a:r>
            <a:r>
              <a:rPr lang="ko-KR" altLang="en-US" sz="16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전국 </a:t>
            </a:r>
            <a:r>
              <a:rPr lang="ko-KR" altLang="en-US" sz="1600" dirty="0" err="1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초미세먼지</a:t>
            </a:r>
            <a:endParaRPr lang="en-US" altLang="ko-KR" sz="1600" dirty="0" smtClean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  <a:p>
            <a:r>
              <a:rPr lang="en-US" altLang="ko-KR" sz="1600" dirty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 </a:t>
            </a:r>
            <a:r>
              <a:rPr lang="ko-KR" altLang="en-US" sz="16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단위 </a:t>
            </a:r>
            <a:r>
              <a:rPr lang="en-US" altLang="ko-KR" sz="1600" dirty="0" smtClean="0">
                <a:solidFill>
                  <a:srgbClr val="34352D"/>
                </a:solidFill>
                <a:latin typeface="나눔스퀘어 ExtraBold" pitchFamily="50" charset="-127"/>
                <a:ea typeface="나눔스퀘어 ExtraBold" pitchFamily="50" charset="-127"/>
              </a:rPr>
              <a:t>(%)</a:t>
            </a:r>
            <a:endParaRPr lang="ko-KR" altLang="en-US" sz="1600" dirty="0">
              <a:solidFill>
                <a:srgbClr val="34352D"/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국립 환경과학원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6108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8775" y="80963"/>
            <a:ext cx="145047" cy="215900"/>
          </a:xfrm>
          <a:prstGeom prst="rect">
            <a:avLst/>
          </a:prstGeom>
          <a:solidFill>
            <a:srgbClr val="C3A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98876" y="80963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F6F5F3"/>
                </a:solidFill>
              </a:rPr>
              <a:t>중</a:t>
            </a:r>
            <a:r>
              <a:rPr lang="ko-KR" altLang="en-US" sz="1400" dirty="0">
                <a:solidFill>
                  <a:srgbClr val="F6F5F3"/>
                </a:solidFill>
              </a:rPr>
              <a:t>국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6192180" y="908050"/>
            <a:ext cx="2593045" cy="5041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rgbClr val="F6F5F3"/>
                </a:solidFill>
              </a:rPr>
              <a:t>중국 화북 지역 </a:t>
            </a:r>
            <a:endParaRPr lang="en-US" altLang="ko-KR" sz="1400" dirty="0" smtClean="0">
              <a:solidFill>
                <a:srgbClr val="F6F5F3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F6F5F3"/>
                </a:solidFill>
              </a:rPr>
              <a:t>스모그 </a:t>
            </a:r>
            <a:r>
              <a:rPr lang="en-US" altLang="ko-KR" sz="1400" dirty="0" smtClean="0">
                <a:solidFill>
                  <a:srgbClr val="F6F5F3"/>
                </a:solidFill>
              </a:rPr>
              <a:t>3</a:t>
            </a:r>
            <a:r>
              <a:rPr lang="ko-KR" altLang="en-US" sz="1400" dirty="0" smtClean="0">
                <a:solidFill>
                  <a:srgbClr val="F6F5F3"/>
                </a:solidFill>
              </a:rPr>
              <a:t>대 요인</a:t>
            </a:r>
            <a:endParaRPr lang="en-US" altLang="ko-KR" sz="1400" dirty="0" smtClean="0">
              <a:solidFill>
                <a:srgbClr val="F6F5F3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919679"/>
            <a:ext cx="5864068" cy="50302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98876" y="6561138"/>
            <a:ext cx="4058977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rgbClr val="C3A37D"/>
                </a:solidFill>
              </a:rPr>
              <a:t>출처 </a:t>
            </a:r>
            <a:r>
              <a:rPr lang="en-US" altLang="ko-KR" sz="1400" dirty="0" smtClean="0">
                <a:solidFill>
                  <a:srgbClr val="C3A37D"/>
                </a:solidFill>
              </a:rPr>
              <a:t>: </a:t>
            </a:r>
            <a:r>
              <a:rPr lang="ko-KR" altLang="en-US" sz="1400" dirty="0" smtClean="0">
                <a:solidFill>
                  <a:srgbClr val="C3A37D"/>
                </a:solidFill>
              </a:rPr>
              <a:t>조선일보</a:t>
            </a:r>
            <a:endParaRPr lang="ko-KR" altLang="en-US" sz="1400" dirty="0">
              <a:solidFill>
                <a:srgbClr val="C3A3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593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0"/>
            <a:ext cx="4728350" cy="68666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/>
              <a:t>   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935596" y="2924944"/>
            <a:ext cx="273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C3A37D"/>
                </a:solidFill>
              </a:rPr>
              <a:t>국내</a:t>
            </a:r>
            <a:endParaRPr lang="ko-KR" altLang="en-US" sz="3600" b="1" dirty="0">
              <a:solidFill>
                <a:srgbClr val="C3A37D"/>
              </a:solidFill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1012232" y="2960948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12232" y="3573016"/>
            <a:ext cx="2515652" cy="0"/>
          </a:xfrm>
          <a:prstGeom prst="line">
            <a:avLst/>
          </a:prstGeom>
          <a:ln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571849" y="1056822"/>
            <a:ext cx="4213376" cy="4752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968044" y="2937718"/>
            <a:ext cx="2844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6F5F3"/>
                </a:solidFill>
              </a:rPr>
              <a:t>대한민국 </a:t>
            </a:r>
            <a:endParaRPr lang="en-US" altLang="ko-KR" dirty="0" smtClean="0">
              <a:solidFill>
                <a:srgbClr val="F6F5F3"/>
              </a:solidFill>
            </a:endParaRPr>
          </a:p>
          <a:p>
            <a:r>
              <a:rPr lang="ko-KR" altLang="en-US" dirty="0" smtClean="0">
                <a:solidFill>
                  <a:srgbClr val="F6F5F3"/>
                </a:solidFill>
              </a:rPr>
              <a:t>주요도시 </a:t>
            </a:r>
            <a:r>
              <a:rPr lang="ko-KR" altLang="en-US" dirty="0" err="1" smtClean="0">
                <a:solidFill>
                  <a:srgbClr val="F6F5F3"/>
                </a:solidFill>
              </a:rPr>
              <a:t>오염원별</a:t>
            </a:r>
            <a:endParaRPr lang="ko-KR" altLang="en-US" dirty="0">
              <a:solidFill>
                <a:srgbClr val="F6F5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0359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1185</Words>
  <Application>Microsoft Office PowerPoint</Application>
  <PresentationFormat>화면 슬라이드 쇼(4:3)</PresentationFormat>
  <Paragraphs>461</Paragraphs>
  <Slides>37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38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69</cp:revision>
  <dcterms:created xsi:type="dcterms:W3CDTF">2019-01-21T00:17:07Z</dcterms:created>
  <dcterms:modified xsi:type="dcterms:W3CDTF">2019-01-21T11:56:24Z</dcterms:modified>
</cp:coreProperties>
</file>

<file path=docProps/thumbnail.jpeg>
</file>